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68" r:id="rId3"/>
    <p:sldId id="273" r:id="rId4"/>
    <p:sldId id="274" r:id="rId5"/>
    <p:sldId id="276" r:id="rId6"/>
    <p:sldId id="265" r:id="rId7"/>
    <p:sldId id="269" r:id="rId8"/>
    <p:sldId id="271" r:id="rId9"/>
    <p:sldId id="266" r:id="rId10"/>
    <p:sldId id="270" r:id="rId11"/>
    <p:sldId id="277" r:id="rId12"/>
    <p:sldId id="278" r:id="rId13"/>
    <p:sldId id="272" r:id="rId14"/>
    <p:sldId id="260" r:id="rId15"/>
    <p:sldId id="258" r:id="rId16"/>
    <p:sldId id="259" r:id="rId17"/>
    <p:sldId id="262" r:id="rId18"/>
    <p:sldId id="261"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3" autoAdjust="0"/>
    <p:restoredTop sz="82739" autoAdjust="0"/>
  </p:normalViewPr>
  <p:slideViewPr>
    <p:cSldViewPr snapToGrid="0">
      <p:cViewPr varScale="1">
        <p:scale>
          <a:sx n="116" d="100"/>
          <a:sy n="116" d="100"/>
        </p:scale>
        <p:origin x="582"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FC093-ABA3-4940-94A8-85BE9273E184}" type="datetimeFigureOut">
              <a:rPr lang="en-US" smtClean="0"/>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C5C9B-5BC2-4687-8579-DBA3BD1CDBD0}" type="slidenum">
              <a:rPr lang="en-US" smtClean="0"/>
              <a:t>‹#›</a:t>
            </a:fld>
            <a:endParaRPr lang="en-US"/>
          </a:p>
        </p:txBody>
      </p:sp>
    </p:spTree>
    <p:extLst>
      <p:ext uri="{BB962C8B-B14F-4D97-AF65-F5344CB8AC3E}">
        <p14:creationId xmlns:p14="http://schemas.microsoft.com/office/powerpoint/2010/main" val="387881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Guy’s this is going</a:t>
            </a:r>
            <a:r>
              <a:rPr lang="en-US" baseline="0" dirty="0" smtClean="0"/>
              <a:t>  to be very first video on Python Tkinter a gui framework for python. Let’s start the video</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a:t>
            </a:fld>
            <a:endParaRPr lang="en-US"/>
          </a:p>
        </p:txBody>
      </p:sp>
    </p:spTree>
    <p:extLst>
      <p:ext uri="{BB962C8B-B14F-4D97-AF65-F5344CB8AC3E}">
        <p14:creationId xmlns:p14="http://schemas.microsoft.com/office/powerpoint/2010/main" val="2094940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has their own strengths and weaknesses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want</a:t>
            </a:r>
            <a:r>
              <a:rPr lang="en-US" sz="1200" b="0" i="0" kern="1200" baseline="0" dirty="0" smtClean="0">
                <a:solidFill>
                  <a:schemeClr val="tx1"/>
                </a:solidFill>
                <a:effectLst/>
                <a:latin typeface="+mn-lt"/>
                <a:ea typeface="+mn-ea"/>
                <a:cs typeface="+mn-cs"/>
              </a:rPr>
              <a:t> to learn gui from scratch then I recommend this lib</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You have to code every thing manually.. </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13</a:t>
            </a:fld>
            <a:endParaRPr lang="en-US"/>
          </a:p>
        </p:txBody>
      </p:sp>
    </p:spTree>
    <p:extLst>
      <p:ext uri="{BB962C8B-B14F-4D97-AF65-F5344CB8AC3E}">
        <p14:creationId xmlns:p14="http://schemas.microsoft.com/office/powerpoint/2010/main" val="355437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a:t>
            </a:r>
            <a:r>
              <a:rPr lang="en-US" baseline="0" dirty="0" smtClean="0"/>
              <a:t> are  two types of interface </a:t>
            </a:r>
            <a:r>
              <a:rPr lang="en-US" baseline="0" dirty="0" err="1" smtClean="0"/>
              <a:t>i.e</a:t>
            </a:r>
            <a:r>
              <a:rPr lang="en-US" baseline="0" dirty="0" smtClean="0"/>
              <a:t> Command line Interface and Graphical User </a:t>
            </a:r>
            <a:r>
              <a:rPr lang="en-US" baseline="0" dirty="0" err="1" smtClean="0"/>
              <a:t>Interfacae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15</a:t>
            </a:fld>
            <a:endParaRPr lang="en-US"/>
          </a:p>
        </p:txBody>
      </p:sp>
    </p:spTree>
    <p:extLst>
      <p:ext uri="{BB962C8B-B14F-4D97-AF65-F5344CB8AC3E}">
        <p14:creationId xmlns:p14="http://schemas.microsoft.com/office/powerpoint/2010/main" val="263680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a:t>
            </a:r>
            <a:r>
              <a:rPr lang="en-US" baseline="0" dirty="0" smtClean="0"/>
              <a:t>  are rows and column in which you set labels, entry boxes like all gui things.</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16</a:t>
            </a:fld>
            <a:endParaRPr lang="en-US"/>
          </a:p>
        </p:txBody>
      </p:sp>
    </p:spTree>
    <p:extLst>
      <p:ext uri="{BB962C8B-B14F-4D97-AF65-F5344CB8AC3E}">
        <p14:creationId xmlns:p14="http://schemas.microsoft.com/office/powerpoint/2010/main" val="44103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18</a:t>
            </a:fld>
            <a:endParaRPr lang="en-US"/>
          </a:p>
        </p:txBody>
      </p:sp>
    </p:spTree>
    <p:extLst>
      <p:ext uri="{BB962C8B-B14F-4D97-AF65-F5344CB8AC3E}">
        <p14:creationId xmlns:p14="http://schemas.microsoft.com/office/powerpoint/2010/main" val="2394143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Tkinter</a:t>
            </a:r>
            <a:r>
              <a:rPr lang="en-US" sz="1200" b="0" i="0" kern="1200" dirty="0" smtClean="0">
                <a:solidFill>
                  <a:schemeClr val="tx1"/>
                </a:solidFill>
                <a:effectLst/>
                <a:latin typeface="+mn-lt"/>
                <a:ea typeface="+mn-ea"/>
                <a:cs typeface="+mn-cs"/>
              </a:rPr>
              <a:t> is a</a:t>
            </a:r>
            <a:r>
              <a:rPr lang="en-US" sz="1200" b="0" i="0" kern="1200" baseline="0" dirty="0" smtClean="0">
                <a:solidFill>
                  <a:schemeClr val="tx1"/>
                </a:solidFill>
                <a:effectLst/>
                <a:latin typeface="+mn-lt"/>
                <a:ea typeface="+mn-ea"/>
                <a:cs typeface="+mn-cs"/>
              </a:rPr>
              <a:t> Python GUI framework.</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It is used to build applications in Linux, Windows and MACOS.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It’s </a:t>
            </a:r>
            <a:r>
              <a:rPr lang="en-US" sz="1200" b="1" i="0" kern="1200" dirty="0" smtClean="0">
                <a:solidFill>
                  <a:schemeClr val="tx1"/>
                </a:solidFill>
                <a:effectLst/>
                <a:latin typeface="+mn-lt"/>
                <a:ea typeface="+mn-ea"/>
                <a:cs typeface="+mn-cs"/>
              </a:rPr>
              <a:t>cross-platform</a:t>
            </a:r>
            <a:r>
              <a:rPr lang="en-US" sz="1200" b="0" i="0" kern="1200" dirty="0" smtClean="0">
                <a:solidFill>
                  <a:schemeClr val="tx1"/>
                </a:solidFill>
                <a:effectLst/>
                <a:latin typeface="+mn-lt"/>
                <a:ea typeface="+mn-ea"/>
                <a:cs typeface="+mn-cs"/>
              </a:rPr>
              <a:t>, so the same code works on Windows,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 and Linux.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Visual elements are rendered using native operating system elements, so applications built with Tkinter look like they belong on the platform where they’re run.</a:t>
            </a:r>
            <a:endParaRPr lang="en-US" sz="1200" b="0" i="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2</a:t>
            </a:fld>
            <a:endParaRPr lang="en-US"/>
          </a:p>
        </p:txBody>
      </p:sp>
    </p:spTree>
    <p:extLst>
      <p:ext uri="{BB962C8B-B14F-4D97-AF65-F5344CB8AC3E}">
        <p14:creationId xmlns:p14="http://schemas.microsoft.com/office/powerpoint/2010/main" val="249732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computer system consists of hardware now this hardware is controlled by an operating system.</a:t>
            </a:r>
          </a:p>
          <a:p>
            <a:pPr marL="171450" indent="-171450">
              <a:buFont typeface="Arial" panose="020B0604020202020204" pitchFamily="34" charset="0"/>
              <a:buChar char="•"/>
            </a:pPr>
            <a:r>
              <a:rPr lang="en-US" dirty="0" smtClean="0"/>
              <a:t>So you write your programs in Python to control the hardware.</a:t>
            </a:r>
          </a:p>
          <a:p>
            <a:pPr marL="171450" indent="-171450">
              <a:buFont typeface="Arial" panose="020B0604020202020204" pitchFamily="34" charset="0"/>
              <a:buChar char="•"/>
            </a:pPr>
            <a:r>
              <a:rPr lang="en-US" dirty="0" smtClean="0"/>
              <a:t>Python will do so with </a:t>
            </a:r>
            <a:r>
              <a:rPr lang="en-US" dirty="0" err="1" smtClean="0"/>
              <a:t>thehelp</a:t>
            </a:r>
            <a:r>
              <a:rPr lang="en-US" dirty="0" smtClean="0"/>
              <a:t> of the operating system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3</a:t>
            </a:fld>
            <a:endParaRPr lang="en-US"/>
          </a:p>
        </p:txBody>
      </p:sp>
    </p:spTree>
    <p:extLst>
      <p:ext uri="{BB962C8B-B14F-4D97-AF65-F5344CB8AC3E}">
        <p14:creationId xmlns:p14="http://schemas.microsoft.com/office/powerpoint/2010/main" val="320846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if you wish to build the graphical user interface using Python then just having the operating system and the hardware isn't sufficient Python requires other services and these other services can come from a number of sources but one that of interest to many python programmers is something referred to as </a:t>
            </a:r>
            <a:r>
              <a:rPr lang="en-US" dirty="0" err="1" smtClean="0"/>
              <a:t>tcl</a:t>
            </a:r>
            <a:r>
              <a:rPr lang="en-US" dirty="0" smtClean="0"/>
              <a:t>/</a:t>
            </a:r>
            <a:r>
              <a:rPr lang="en-US" dirty="0" err="1" smtClean="0"/>
              <a:t>tk</a:t>
            </a:r>
            <a:endParaRPr lang="en-US" dirty="0" smtClean="0"/>
          </a:p>
          <a:p>
            <a:pPr marL="171450" indent="-171450">
              <a:buFont typeface="Arial" panose="020B0604020202020204" pitchFamily="34" charset="0"/>
              <a:buChar char="•"/>
            </a:pPr>
            <a:r>
              <a:rPr lang="en-US" dirty="0" smtClean="0"/>
              <a:t>TC l stands for tool </a:t>
            </a:r>
            <a:r>
              <a:rPr lang="en-US" dirty="0" err="1" smtClean="0"/>
              <a:t>commandlanguage</a:t>
            </a:r>
            <a:r>
              <a:rPr lang="en-US" dirty="0" smtClean="0"/>
              <a:t> it's a scripting language </a:t>
            </a:r>
            <a:r>
              <a:rPr lang="en-US" dirty="0" err="1" smtClean="0"/>
              <a:t>withits</a:t>
            </a:r>
            <a:r>
              <a:rPr lang="en-US" dirty="0" smtClean="0"/>
              <a:t> own interpreter and TK is a </a:t>
            </a:r>
            <a:r>
              <a:rPr lang="en-US" dirty="0" err="1" smtClean="0"/>
              <a:t>toolkitfor</a:t>
            </a:r>
            <a:r>
              <a:rPr lang="en-US" dirty="0" smtClean="0"/>
              <a:t> building graphical user interfaces</a:t>
            </a:r>
          </a:p>
          <a:p>
            <a:pPr marL="171450" indent="-171450">
              <a:buFont typeface="Arial" panose="020B0604020202020204" pitchFamily="34" charset="0"/>
              <a:buChar char="•"/>
            </a:pPr>
            <a:r>
              <a:rPr lang="en-US" dirty="0" smtClean="0"/>
              <a:t>the thing about </a:t>
            </a:r>
            <a:r>
              <a:rPr lang="en-US" dirty="0" err="1" smtClean="0"/>
              <a:t>tcl</a:t>
            </a:r>
            <a:r>
              <a:rPr lang="en-US" dirty="0" smtClean="0"/>
              <a:t>/</a:t>
            </a:r>
            <a:r>
              <a:rPr lang="en-US" dirty="0" err="1" smtClean="0"/>
              <a:t>tk</a:t>
            </a:r>
            <a:r>
              <a:rPr lang="en-US" dirty="0" smtClean="0"/>
              <a:t> is it's </a:t>
            </a:r>
            <a:r>
              <a:rPr lang="en-US" dirty="0" err="1" smtClean="0"/>
              <a:t>notPython</a:t>
            </a:r>
            <a:r>
              <a:rPr lang="en-US" dirty="0" smtClean="0"/>
              <a:t> so you cannot control and </a:t>
            </a:r>
            <a:r>
              <a:rPr lang="en-US" dirty="0" err="1" smtClean="0"/>
              <a:t>accessthe</a:t>
            </a:r>
            <a:r>
              <a:rPr lang="en-US" dirty="0" smtClean="0"/>
              <a:t> services of </a:t>
            </a:r>
            <a:r>
              <a:rPr lang="en-US" dirty="0" err="1" smtClean="0"/>
              <a:t>tcl</a:t>
            </a:r>
            <a:r>
              <a:rPr lang="en-US" dirty="0" smtClean="0"/>
              <a:t>/</a:t>
            </a:r>
            <a:r>
              <a:rPr lang="en-US" dirty="0" err="1" smtClean="0"/>
              <a:t>tk</a:t>
            </a:r>
            <a:r>
              <a:rPr lang="en-US" dirty="0" smtClean="0"/>
              <a:t> using Python</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4</a:t>
            </a:fld>
            <a:endParaRPr lang="en-US"/>
          </a:p>
        </p:txBody>
      </p:sp>
    </p:spTree>
    <p:extLst>
      <p:ext uri="{BB962C8B-B14F-4D97-AF65-F5344CB8AC3E}">
        <p14:creationId xmlns:p14="http://schemas.microsoft.com/office/powerpoint/2010/main" val="370106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another package is introduced and </a:t>
            </a:r>
            <a:r>
              <a:rPr lang="en-US" dirty="0" err="1" smtClean="0"/>
              <a:t>thispackage</a:t>
            </a:r>
            <a:r>
              <a:rPr lang="en-US" dirty="0" smtClean="0"/>
              <a:t> is referred to as TK inter </a:t>
            </a:r>
            <a:r>
              <a:rPr lang="en-US" dirty="0" err="1" smtClean="0"/>
              <a:t>andwhat</a:t>
            </a:r>
            <a:r>
              <a:rPr lang="en-US" dirty="0" smtClean="0"/>
              <a:t> it acts as is an </a:t>
            </a:r>
            <a:r>
              <a:rPr lang="en-US" dirty="0" err="1" smtClean="0"/>
              <a:t>intermediarybetween</a:t>
            </a:r>
            <a:r>
              <a:rPr lang="en-US" dirty="0" smtClean="0"/>
              <a:t> Python and </a:t>
            </a:r>
            <a:r>
              <a:rPr lang="en-US" dirty="0" err="1" smtClean="0"/>
              <a:t>tcl</a:t>
            </a:r>
            <a:r>
              <a:rPr lang="en-US" dirty="0" smtClean="0"/>
              <a:t>/</a:t>
            </a:r>
            <a:r>
              <a:rPr lang="en-US" dirty="0" err="1" smtClean="0"/>
              <a:t>tk</a:t>
            </a:r>
            <a:r>
              <a:rPr lang="en-US" dirty="0" smtClean="0"/>
              <a:t> in other </a:t>
            </a:r>
            <a:r>
              <a:rPr lang="en-US" dirty="0" err="1" smtClean="0"/>
              <a:t>wordsTK</a:t>
            </a:r>
            <a:r>
              <a:rPr lang="en-US" dirty="0" smtClean="0"/>
              <a:t> inter allows you to use the </a:t>
            </a:r>
            <a:r>
              <a:rPr lang="en-US" dirty="0" err="1" smtClean="0"/>
              <a:t>servicesof</a:t>
            </a:r>
            <a:r>
              <a:rPr lang="en-US" dirty="0" smtClean="0"/>
              <a:t> </a:t>
            </a:r>
            <a:r>
              <a:rPr lang="en-US" dirty="0" err="1" smtClean="0"/>
              <a:t>tcl</a:t>
            </a:r>
            <a:r>
              <a:rPr lang="en-US" dirty="0" smtClean="0"/>
              <a:t>/</a:t>
            </a:r>
            <a:r>
              <a:rPr lang="en-US" dirty="0" err="1" smtClean="0"/>
              <a:t>tk</a:t>
            </a:r>
            <a:r>
              <a:rPr lang="en-US" dirty="0" smtClean="0"/>
              <a:t> but using the syntax of Python</a:t>
            </a:r>
          </a:p>
          <a:p>
            <a:pPr marL="171450" indent="-171450">
              <a:buFont typeface="Arial" panose="020B0604020202020204" pitchFamily="34" charset="0"/>
              <a:buChar char="•"/>
            </a:pPr>
            <a:r>
              <a:rPr lang="en-US" dirty="0" smtClean="0"/>
              <a:t>so as a Python programmer you need </a:t>
            </a:r>
            <a:r>
              <a:rPr lang="en-US" dirty="0" err="1" smtClean="0"/>
              <a:t>notbe</a:t>
            </a:r>
            <a:r>
              <a:rPr lang="en-US" dirty="0" smtClean="0"/>
              <a:t> directly concerned with </a:t>
            </a:r>
            <a:r>
              <a:rPr lang="en-US" dirty="0" err="1" smtClean="0"/>
              <a:t>tcl</a:t>
            </a:r>
            <a:r>
              <a:rPr lang="en-US" dirty="0" smtClean="0"/>
              <a:t>/</a:t>
            </a:r>
            <a:r>
              <a:rPr lang="en-US" dirty="0" err="1" smtClean="0"/>
              <a:t>tk</a:t>
            </a:r>
            <a:r>
              <a:rPr lang="en-US" dirty="0" smtClean="0"/>
              <a:t> </a:t>
            </a:r>
            <a:r>
              <a:rPr lang="en-US" dirty="0" err="1" smtClean="0"/>
              <a:t>yourview</a:t>
            </a:r>
            <a:r>
              <a:rPr lang="en-US" dirty="0" smtClean="0"/>
              <a:t> of the graphical user </a:t>
            </a:r>
            <a:r>
              <a:rPr lang="en-US" dirty="0" err="1" smtClean="0"/>
              <a:t>interfaceapplications</a:t>
            </a:r>
            <a:r>
              <a:rPr lang="en-US" dirty="0" smtClean="0"/>
              <a:t> built with Python </a:t>
            </a:r>
            <a:r>
              <a:rPr lang="en-US" dirty="0" err="1" smtClean="0"/>
              <a:t>isgoverned</a:t>
            </a:r>
            <a:r>
              <a:rPr lang="en-US" dirty="0" smtClean="0"/>
              <a:t> by TK inter TK inter </a:t>
            </a:r>
            <a:r>
              <a:rPr lang="en-US" dirty="0" err="1" smtClean="0"/>
              <a:t>makeseverything</a:t>
            </a:r>
            <a:r>
              <a:rPr lang="en-US" dirty="0" smtClean="0"/>
              <a:t> appear as an object so </a:t>
            </a:r>
            <a:r>
              <a:rPr lang="en-US" dirty="0" err="1" smtClean="0"/>
              <a:t>youcan</a:t>
            </a:r>
            <a:r>
              <a:rPr lang="en-US" dirty="0" smtClean="0"/>
              <a:t> create your graphical </a:t>
            </a:r>
            <a:r>
              <a:rPr lang="en-US" dirty="0" err="1" smtClean="0"/>
              <a:t>userinterfaces</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5</a:t>
            </a:fld>
            <a:endParaRPr lang="en-US"/>
          </a:p>
        </p:txBody>
      </p:sp>
    </p:spTree>
    <p:extLst>
      <p:ext uri="{BB962C8B-B14F-4D97-AF65-F5344CB8AC3E}">
        <p14:creationId xmlns:p14="http://schemas.microsoft.com/office/powerpoint/2010/main" val="3025363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have </a:t>
            </a:r>
            <a:r>
              <a:rPr lang="en-US" baseline="0" dirty="0" smtClean="0"/>
              <a:t> Tkinter Module which we import in our Script.</a:t>
            </a:r>
          </a:p>
          <a:p>
            <a:pPr marL="171450" indent="-171450">
              <a:buFont typeface="Arial" panose="020B0604020202020204" pitchFamily="34" charset="0"/>
              <a:buChar char="•"/>
            </a:pPr>
            <a:r>
              <a:rPr lang="en-US" baseline="0" dirty="0" smtClean="0"/>
              <a:t>First we create a main window</a:t>
            </a:r>
          </a:p>
          <a:p>
            <a:pPr marL="171450" indent="-171450">
              <a:buFont typeface="Arial" panose="020B0604020202020204" pitchFamily="34" charset="0"/>
              <a:buChar char="•"/>
            </a:pPr>
            <a:r>
              <a:rPr lang="en-US" baseline="0" dirty="0" smtClean="0"/>
              <a:t>Then we add </a:t>
            </a:r>
            <a:r>
              <a:rPr lang="en-US" baseline="0" dirty="0" err="1" smtClean="0"/>
              <a:t>labels,entrybox,combox</a:t>
            </a:r>
            <a:r>
              <a:rPr lang="en-US" baseline="0" dirty="0" smtClean="0"/>
              <a:t> to it</a:t>
            </a:r>
          </a:p>
          <a:p>
            <a:pPr marL="171450" indent="-171450">
              <a:buFont typeface="Arial" panose="020B0604020202020204" pitchFamily="34" charset="0"/>
              <a:buChar char="•"/>
            </a:pPr>
            <a:r>
              <a:rPr lang="en-US" baseline="0" dirty="0" smtClean="0"/>
              <a:t>And then we run it using a main event loop.</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So this is how Tkinter application is built.</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6</a:t>
            </a:fld>
            <a:endParaRPr lang="en-US"/>
          </a:p>
        </p:txBody>
      </p:sp>
    </p:spTree>
    <p:extLst>
      <p:ext uri="{BB962C8B-B14F-4D97-AF65-F5344CB8AC3E}">
        <p14:creationId xmlns:p14="http://schemas.microsoft.com/office/powerpoint/2010/main" val="425117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Us</a:t>
            </a:r>
            <a:r>
              <a:rPr lang="en-US" baseline="0" dirty="0" smtClean="0"/>
              <a:t>e to display text or image.</a:t>
            </a:r>
          </a:p>
          <a:p>
            <a:pPr marL="228600" indent="-228600">
              <a:buFont typeface="+mj-lt"/>
              <a:buAutoNum type="arabicPeriod"/>
            </a:pPr>
            <a:r>
              <a:rPr lang="en-US" baseline="0" dirty="0" smtClean="0"/>
              <a:t>Button is normal like </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9</a:t>
            </a:fld>
            <a:endParaRPr lang="en-US"/>
          </a:p>
        </p:txBody>
      </p:sp>
    </p:spTree>
    <p:extLst>
      <p:ext uri="{BB962C8B-B14F-4D97-AF65-F5344CB8AC3E}">
        <p14:creationId xmlns:p14="http://schemas.microsoft.com/office/powerpoint/2010/main" val="183246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10</a:t>
            </a:fld>
            <a:endParaRPr lang="en-US"/>
          </a:p>
        </p:txBody>
      </p:sp>
    </p:spTree>
    <p:extLst>
      <p:ext uri="{BB962C8B-B14F-4D97-AF65-F5344CB8AC3E}">
        <p14:creationId xmlns:p14="http://schemas.microsoft.com/office/powerpoint/2010/main" val="271385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has their own strengths and weaknesses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want</a:t>
            </a:r>
            <a:r>
              <a:rPr lang="en-US" sz="1200" b="0" i="0" kern="1200" baseline="0" dirty="0" smtClean="0">
                <a:solidFill>
                  <a:schemeClr val="tx1"/>
                </a:solidFill>
                <a:effectLst/>
                <a:latin typeface="+mn-lt"/>
                <a:ea typeface="+mn-ea"/>
                <a:cs typeface="+mn-cs"/>
              </a:rPr>
              <a:t> to learn gui from scratch then I recommend this lib</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You have to code every thing manually.. </a:t>
            </a:r>
            <a:endParaRPr lang="en-US" dirty="0"/>
          </a:p>
        </p:txBody>
      </p:sp>
      <p:sp>
        <p:nvSpPr>
          <p:cNvPr id="4" name="Slide Number Placeholder 3"/>
          <p:cNvSpPr>
            <a:spLocks noGrp="1"/>
          </p:cNvSpPr>
          <p:nvPr>
            <p:ph type="sldNum" sz="quarter" idx="10"/>
          </p:nvPr>
        </p:nvSpPr>
        <p:spPr/>
        <p:txBody>
          <a:bodyPr/>
          <a:lstStyle/>
          <a:p>
            <a:fld id="{E16C5C9B-5BC2-4687-8579-DBA3BD1CDBD0}" type="slidenum">
              <a:rPr lang="en-US" smtClean="0"/>
              <a:t>12</a:t>
            </a:fld>
            <a:endParaRPr lang="en-US"/>
          </a:p>
        </p:txBody>
      </p:sp>
    </p:spTree>
    <p:extLst>
      <p:ext uri="{BB962C8B-B14F-4D97-AF65-F5344CB8AC3E}">
        <p14:creationId xmlns:p14="http://schemas.microsoft.com/office/powerpoint/2010/main" val="1426880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49936F6-EDFE-4E50-99D1-A4814073000E}" type="datetime1">
              <a:rPr lang="en-US" smtClean="0"/>
              <a:t>3/15/2021</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333035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2A915-45A1-448A-B8AC-F493F5955F8E}"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32767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2FEEB6-AEEE-4824-9068-4FFE90EC1A98}"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188625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1FB312-6471-4C9A-A76E-17C69383823B}"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539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CAD094-7AAD-4AFB-912A-62600A9B0984}"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1214016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C2591D3-E974-4872-82BE-7F09E75458B5}" type="datetime1">
              <a:rPr lang="en-US" smtClean="0"/>
              <a:t>3/15/2021</a:t>
            </a:fld>
            <a:endParaRPr lang="en-US"/>
          </a:p>
        </p:txBody>
      </p:sp>
      <p:sp>
        <p:nvSpPr>
          <p:cNvPr id="4" name="Footer Placeholder 3"/>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5" name="Slide Number Placeholder 4"/>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1418812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2DB3F5B-859A-4C48-A5BB-A7CC959673E5}" type="datetime1">
              <a:rPr lang="en-US" smtClean="0"/>
              <a:t>3/15/2021</a:t>
            </a:fld>
            <a:endParaRPr lang="en-US"/>
          </a:p>
        </p:txBody>
      </p:sp>
      <p:sp>
        <p:nvSpPr>
          <p:cNvPr id="4" name="Footer Placeholder 3"/>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5" name="Slide Number Placeholder 4"/>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16690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122589-F67C-41B6-A6B3-E5C9A9E3B5C7}" type="datetime1">
              <a:rPr lang="en-US" smtClean="0"/>
              <a:t>3/15/2021</a:t>
            </a:fld>
            <a:endParaRPr lang="en-US"/>
          </a:p>
        </p:txBody>
      </p:sp>
      <p:sp>
        <p:nvSpPr>
          <p:cNvPr id="5" name="Footer Placeholder 4"/>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944095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26DC3-3857-438E-8906-5290F39F1177}" type="datetime1">
              <a:rPr lang="en-US" smtClean="0"/>
              <a:t>3/15/2021</a:t>
            </a:fld>
            <a:endParaRPr lang="en-US"/>
          </a:p>
        </p:txBody>
      </p:sp>
      <p:sp>
        <p:nvSpPr>
          <p:cNvPr id="5" name="Footer Placeholder 4"/>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362758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1DF5F9-15CD-4F7D-B2C3-7DBBD02CBAEE}" type="datetime1">
              <a:rPr lang="en-US" smtClean="0"/>
              <a:t>3/15/2021</a:t>
            </a:fld>
            <a:endParaRPr lang="en-US"/>
          </a:p>
        </p:txBody>
      </p:sp>
      <p:sp>
        <p:nvSpPr>
          <p:cNvPr id="5" name="Footer Placeholder 4"/>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0543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091952-C2DD-4A1B-B623-9A59B276F102}" type="datetime1">
              <a:rPr lang="en-US" smtClean="0"/>
              <a:t>3/15/2021</a:t>
            </a:fld>
            <a:endParaRPr lang="en-US"/>
          </a:p>
        </p:txBody>
      </p:sp>
      <p:sp>
        <p:nvSpPr>
          <p:cNvPr id="5" name="Footer Placeholder 4"/>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402427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247A0D-0F4E-4BB9-AFDC-CFE82767EC1A}"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37596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F228A7A-17A2-4B32-81A8-A5CD64B19BD2}" type="datetime1">
              <a:rPr lang="en-US" smtClean="0"/>
              <a:t>3/15/2021</a:t>
            </a:fld>
            <a:endParaRPr lang="en-US"/>
          </a:p>
        </p:txBody>
      </p:sp>
      <p:sp>
        <p:nvSpPr>
          <p:cNvPr id="8" name="Footer Placeholder 7"/>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9" name="Slide Number Placeholder 8"/>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607171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DE0292-3AF3-4400-BBDD-6014CA4FFDC0}" type="datetime1">
              <a:rPr lang="en-US" smtClean="0"/>
              <a:t>3/15/2021</a:t>
            </a:fld>
            <a:endParaRPr lang="en-US"/>
          </a:p>
        </p:txBody>
      </p:sp>
      <p:sp>
        <p:nvSpPr>
          <p:cNvPr id="4" name="Footer Placeholder 3"/>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5" name="Slide Number Placeholder 4"/>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160613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C6B64-673E-4D06-94F8-F26D44EE92B6}" type="datetime1">
              <a:rPr lang="en-US" smtClean="0"/>
              <a:t>3/15/2021</a:t>
            </a:fld>
            <a:endParaRPr lang="en-US"/>
          </a:p>
        </p:txBody>
      </p:sp>
      <p:sp>
        <p:nvSpPr>
          <p:cNvPr id="3" name="Footer Placeholder 2"/>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4" name="Slide Number Placeholder 3"/>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26379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8F02D-84AF-48B8-96D1-C9AC8D360B62}"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30492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15C052-74FE-43FC-9DA0-5D6AB0E8CE03}" type="datetime1">
              <a:rPr lang="en-US" smtClean="0"/>
              <a:t>3/15/2021</a:t>
            </a:fld>
            <a:endParaRPr lang="en-US"/>
          </a:p>
        </p:txBody>
      </p:sp>
      <p:sp>
        <p:nvSpPr>
          <p:cNvPr id="6" name="Footer Placeholder 5"/>
          <p:cNvSpPr>
            <a:spLocks noGrp="1"/>
          </p:cNvSpPr>
          <p:nvPr>
            <p:ph type="ftr" sz="quarter" idx="11"/>
          </p:nvPr>
        </p:nvSpPr>
        <p:spPr/>
        <p:txBody>
          <a:bodyPr/>
          <a:lstStyle/>
          <a:p>
            <a:r>
              <a:rPr lang="en-US" smtClean="0"/>
              <a:t>M.ROHAN FAROOQUI - FAST - National University of Computer &amp; Emerging Sciences </a:t>
            </a:r>
            <a:endParaRPr lang="en-US"/>
          </a:p>
        </p:txBody>
      </p:sp>
      <p:sp>
        <p:nvSpPr>
          <p:cNvPr id="7" name="Slide Number Placeholder 6"/>
          <p:cNvSpPr>
            <a:spLocks noGrp="1"/>
          </p:cNvSpPr>
          <p:nvPr>
            <p:ph type="sldNum" sz="quarter" idx="12"/>
          </p:nvPr>
        </p:nvSpPr>
        <p:spPr/>
        <p:txBody>
          <a:bodyPr/>
          <a:lstStyle/>
          <a:p>
            <a:fld id="{59808957-BFBC-4985-8AE0-E29DBDB19D70}" type="slidenum">
              <a:rPr lang="en-US" smtClean="0"/>
              <a:t>‹#›</a:t>
            </a:fld>
            <a:endParaRPr lang="en-US"/>
          </a:p>
        </p:txBody>
      </p:sp>
    </p:spTree>
    <p:extLst>
      <p:ext uri="{BB962C8B-B14F-4D97-AF65-F5344CB8AC3E}">
        <p14:creationId xmlns:p14="http://schemas.microsoft.com/office/powerpoint/2010/main" val="2149963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A94FC1-EB94-4056-BB25-BDC632D473F0}" type="datetime1">
              <a:rPr lang="en-US" smtClean="0"/>
              <a:t>3/15/2021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M.ROHAN FAROOQUI - FAST - National University of Computer &amp; Emerging Sciences </a:t>
            </a:r>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808957-BFBC-4985-8AE0-E29DBDB19D70}" type="slidenum">
              <a:rPr lang="en-US" smtClean="0"/>
              <a:t>‹#›</a:t>
            </a:fld>
            <a:endParaRPr lang="en-US"/>
          </a:p>
        </p:txBody>
      </p:sp>
    </p:spTree>
    <p:extLst>
      <p:ext uri="{BB962C8B-B14F-4D97-AF65-F5344CB8AC3E}">
        <p14:creationId xmlns:p14="http://schemas.microsoft.com/office/powerpoint/2010/main" val="1920764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0.wma"/><Relationship Id="rId7" Type="http://schemas.openxmlformats.org/officeDocument/2006/relationships/image" Target="../media/image3.png"/><Relationship Id="rId2" Type="http://schemas.microsoft.com/office/2007/relationships/media" Target="../media/media10.wma"/><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2.wma"/><Relationship Id="rId7" Type="http://schemas.openxmlformats.org/officeDocument/2006/relationships/image" Target="../media/image15.png"/><Relationship Id="rId2" Type="http://schemas.microsoft.com/office/2007/relationships/media" Target="../media/media12.wm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audio" Target="../media/media13.wma"/><Relationship Id="rId7" Type="http://schemas.openxmlformats.org/officeDocument/2006/relationships/image" Target="../media/image5.png"/><Relationship Id="rId2" Type="http://schemas.microsoft.com/office/2007/relationships/media" Target="../media/media13.wm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wma"/><Relationship Id="rId7" Type="http://schemas.openxmlformats.org/officeDocument/2006/relationships/image" Target="../media/image7.png"/><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5.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3.wma"/><Relationship Id="rId7" Type="http://schemas.openxmlformats.org/officeDocument/2006/relationships/image" Target="../media/image10.png"/><Relationship Id="rId2" Type="http://schemas.microsoft.com/office/2007/relationships/media" Target="../media/media3.wm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7" Type="http://schemas.openxmlformats.org/officeDocument/2006/relationships/image" Target="../media/image5.png"/><Relationship Id="rId2" Type="http://schemas.microsoft.com/office/2007/relationships/media" Target="../media/media4.wm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7" Type="http://schemas.openxmlformats.org/officeDocument/2006/relationships/image" Target="../media/image5.png"/><Relationship Id="rId2" Type="http://schemas.microsoft.com/office/2007/relationships/media" Target="../media/media5.wm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7" Type="http://schemas.openxmlformats.org/officeDocument/2006/relationships/image" Target="../media/image5.png"/><Relationship Id="rId2" Type="http://schemas.microsoft.com/office/2007/relationships/media" Target="../media/media6.wm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7" Type="http://schemas.openxmlformats.org/officeDocument/2006/relationships/image" Target="../media/image5.png"/><Relationship Id="rId2" Type="http://schemas.microsoft.com/office/2007/relationships/media" Target="../media/media7.wm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5.png"/><Relationship Id="rId2" Type="http://schemas.microsoft.com/office/2007/relationships/media" Target="../media/media8.wm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7" Type="http://schemas.openxmlformats.org/officeDocument/2006/relationships/image" Target="../media/image5.png"/><Relationship Id="rId2" Type="http://schemas.microsoft.com/office/2007/relationships/media" Target="../media/media9.wm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55817"/>
            <a:ext cx="3426969" cy="893707"/>
          </a:xfrm>
        </p:spPr>
        <p:txBody>
          <a:bodyPr>
            <a:normAutofit/>
          </a:bodyPr>
          <a:lstStyle/>
          <a:p>
            <a:r>
              <a:rPr lang="en-US" dirty="0" smtClean="0">
                <a:latin typeface="Segoe Script" panose="030B0504020000000003" pitchFamily="66" charset="0"/>
              </a:rPr>
              <a:t>Tkinter </a:t>
            </a:r>
            <a:endParaRPr lang="en-US" dirty="0">
              <a:latin typeface="Segoe Script" panose="030B0504020000000003" pitchFamily="66" charset="0"/>
            </a:endParaRPr>
          </a:p>
        </p:txBody>
      </p:sp>
      <p:sp>
        <p:nvSpPr>
          <p:cNvPr id="3" name="Subtitle 2"/>
          <p:cNvSpPr>
            <a:spLocks noGrp="1"/>
          </p:cNvSpPr>
          <p:nvPr>
            <p:ph type="subTitle" idx="1"/>
          </p:nvPr>
        </p:nvSpPr>
        <p:spPr>
          <a:xfrm>
            <a:off x="1524000" y="3602038"/>
            <a:ext cx="3426969" cy="469630"/>
          </a:xfrm>
        </p:spPr>
        <p:txBody>
          <a:bodyPr/>
          <a:lstStyle/>
          <a:p>
            <a:r>
              <a:rPr lang="en-US" dirty="0" smtClean="0"/>
              <a:t>Python GUI FrameWork</a:t>
            </a:r>
            <a:endParaRPr lang="en-US" dirty="0"/>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2582" t="8066" r="12335" b="9310"/>
          <a:stretch/>
        </p:blipFill>
        <p:spPr>
          <a:xfrm>
            <a:off x="2796581" y="2136595"/>
            <a:ext cx="1061050" cy="61247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6644" y="2033213"/>
            <a:ext cx="819241" cy="819241"/>
          </a:xfrm>
          <a:prstGeom prst="rect">
            <a:avLst/>
          </a:prstGeom>
          <a:ln>
            <a:noFill/>
          </a:ln>
          <a:effectLst>
            <a:innerShdw blurRad="63500" dist="50800" dir="16200000">
              <a:prstClr val="black">
                <a:alpha val="50000"/>
              </a:prstClr>
            </a:innerShdw>
          </a:effectLst>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88019774"/>
      </p:ext>
    </p:extLst>
  </p:cSld>
  <p:clrMapOvr>
    <a:masterClrMapping/>
  </p:clrMapOvr>
  <mc:AlternateContent xmlns:mc="http://schemas.openxmlformats.org/markup-compatibility/2006" xmlns:p14="http://schemas.microsoft.com/office/powerpoint/2010/main">
    <mc:Choice Requires="p14">
      <p:transition spd="slow" p14:dur="2000" advTm="15770"/>
    </mc:Choice>
    <mc:Fallback xmlns="">
      <p:transition spd="slow" advTm="15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ohanfarooqui.files.wordpress.com/2020/12/main_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872" y="2351046"/>
            <a:ext cx="6611561" cy="29316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V="1">
            <a:off x="6464325" y="3031840"/>
            <a:ext cx="2066194" cy="879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p:cNvCxnSpPr/>
          <p:nvPr/>
        </p:nvCxnSpPr>
        <p:spPr>
          <a:xfrm flipV="1">
            <a:off x="8237433" y="3492829"/>
            <a:ext cx="2066194" cy="879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Right Brace 7"/>
          <p:cNvSpPr/>
          <p:nvPr/>
        </p:nvSpPr>
        <p:spPr>
          <a:xfrm>
            <a:off x="8020565" y="3286817"/>
            <a:ext cx="216868" cy="434612"/>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0" name="Right Brace 9"/>
          <p:cNvSpPr/>
          <p:nvPr/>
        </p:nvSpPr>
        <p:spPr>
          <a:xfrm>
            <a:off x="7950227" y="3816858"/>
            <a:ext cx="178772" cy="700882"/>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2" name="Straight Arrow Connector 11"/>
          <p:cNvCxnSpPr/>
          <p:nvPr/>
        </p:nvCxnSpPr>
        <p:spPr>
          <a:xfrm flipV="1">
            <a:off x="8128999" y="4158504"/>
            <a:ext cx="2066194" cy="879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Right Brace 12"/>
          <p:cNvSpPr/>
          <p:nvPr/>
        </p:nvSpPr>
        <p:spPr>
          <a:xfrm rot="5400000">
            <a:off x="6561040" y="4491366"/>
            <a:ext cx="281355" cy="1441937"/>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b="1" dirty="0"/>
          </a:p>
        </p:txBody>
      </p:sp>
      <p:cxnSp>
        <p:nvCxnSpPr>
          <p:cNvPr id="15" name="Straight Arrow Connector 14"/>
          <p:cNvCxnSpPr/>
          <p:nvPr/>
        </p:nvCxnSpPr>
        <p:spPr>
          <a:xfrm flipH="1">
            <a:off x="6697362" y="5353012"/>
            <a:ext cx="4355" cy="3969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a:xfrm flipV="1">
            <a:off x="4673625" y="1642322"/>
            <a:ext cx="1307124" cy="12767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flipV="1">
            <a:off x="4947652" y="1642322"/>
            <a:ext cx="1033097" cy="16200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p:cNvCxnSpPr/>
          <p:nvPr/>
        </p:nvCxnSpPr>
        <p:spPr>
          <a:xfrm flipV="1">
            <a:off x="4688270" y="1642322"/>
            <a:ext cx="1292479" cy="22750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flipV="1">
            <a:off x="4688270" y="1642322"/>
            <a:ext cx="1304197" cy="263112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p:cNvCxnSpPr/>
          <p:nvPr/>
        </p:nvCxnSpPr>
        <p:spPr>
          <a:xfrm flipV="1">
            <a:off x="3362087" y="1642322"/>
            <a:ext cx="2630380" cy="127676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p:cNvCxnSpPr/>
          <p:nvPr/>
        </p:nvCxnSpPr>
        <p:spPr>
          <a:xfrm flipV="1">
            <a:off x="3093759" y="2059317"/>
            <a:ext cx="70433" cy="14246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p:cNvCxnSpPr/>
          <p:nvPr/>
        </p:nvCxnSpPr>
        <p:spPr>
          <a:xfrm flipV="1">
            <a:off x="3398006" y="1642321"/>
            <a:ext cx="2594461" cy="32964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3" name="Rounded Rectangle 32"/>
          <p:cNvSpPr/>
          <p:nvPr/>
        </p:nvSpPr>
        <p:spPr>
          <a:xfrm>
            <a:off x="2308393" y="1615019"/>
            <a:ext cx="1853735"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Label - Image</a:t>
            </a:r>
            <a:endParaRPr lang="en-US" b="1" dirty="0">
              <a:solidFill>
                <a:schemeClr val="tx1"/>
              </a:solidFill>
            </a:endParaRPr>
          </a:p>
        </p:txBody>
      </p:sp>
      <p:sp>
        <p:nvSpPr>
          <p:cNvPr id="35" name="Rounded Rectangle 34"/>
          <p:cNvSpPr/>
          <p:nvPr/>
        </p:nvSpPr>
        <p:spPr>
          <a:xfrm>
            <a:off x="5578082" y="1201921"/>
            <a:ext cx="1853735"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Label - Text</a:t>
            </a:r>
            <a:endParaRPr lang="en-US" b="1" dirty="0">
              <a:solidFill>
                <a:schemeClr val="tx1"/>
              </a:solidFill>
            </a:endParaRPr>
          </a:p>
        </p:txBody>
      </p:sp>
      <p:sp>
        <p:nvSpPr>
          <p:cNvPr id="36" name="Rounded Rectangle 35"/>
          <p:cNvSpPr/>
          <p:nvPr/>
        </p:nvSpPr>
        <p:spPr>
          <a:xfrm>
            <a:off x="8600830" y="2843361"/>
            <a:ext cx="1594364"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Combo box</a:t>
            </a:r>
            <a:endParaRPr lang="en-US" b="1" dirty="0">
              <a:solidFill>
                <a:schemeClr val="tx1"/>
              </a:solidFill>
            </a:endParaRPr>
          </a:p>
        </p:txBody>
      </p:sp>
      <p:sp>
        <p:nvSpPr>
          <p:cNvPr id="37" name="Rounded Rectangle 36"/>
          <p:cNvSpPr/>
          <p:nvPr/>
        </p:nvSpPr>
        <p:spPr>
          <a:xfrm>
            <a:off x="10454564" y="3321206"/>
            <a:ext cx="1672009"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Radio Button</a:t>
            </a:r>
            <a:endParaRPr lang="en-US" b="1" dirty="0">
              <a:solidFill>
                <a:schemeClr val="tx1"/>
              </a:solidFill>
            </a:endParaRPr>
          </a:p>
        </p:txBody>
      </p:sp>
      <p:sp>
        <p:nvSpPr>
          <p:cNvPr id="38" name="Rounded Rectangle 37"/>
          <p:cNvSpPr/>
          <p:nvPr/>
        </p:nvSpPr>
        <p:spPr>
          <a:xfrm>
            <a:off x="10306541" y="3986881"/>
            <a:ext cx="932010"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Entry</a:t>
            </a:r>
            <a:endParaRPr lang="en-US" b="1" dirty="0">
              <a:solidFill>
                <a:schemeClr val="tx1"/>
              </a:solidFill>
            </a:endParaRPr>
          </a:p>
        </p:txBody>
      </p:sp>
      <p:sp>
        <p:nvSpPr>
          <p:cNvPr id="39" name="Rounded Rectangle 38"/>
          <p:cNvSpPr/>
          <p:nvPr/>
        </p:nvSpPr>
        <p:spPr>
          <a:xfrm>
            <a:off x="6143202" y="5842859"/>
            <a:ext cx="1108320" cy="34324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smtClean="0">
                <a:solidFill>
                  <a:schemeClr val="tx1"/>
                </a:solidFill>
              </a:rPr>
              <a:t>Button</a:t>
            </a:r>
            <a:endParaRPr lang="en-US" b="1" dirty="0">
              <a:solidFill>
                <a:schemeClr val="tx1"/>
              </a:solidFill>
            </a:endParaRPr>
          </a:p>
        </p:txBody>
      </p:sp>
      <p:sp>
        <p:nvSpPr>
          <p:cNvPr id="40" name="Title 1"/>
          <p:cNvSpPr txBox="1">
            <a:spLocks/>
          </p:cNvSpPr>
          <p:nvPr/>
        </p:nvSpPr>
        <p:spPr>
          <a:xfrm>
            <a:off x="956774" y="824200"/>
            <a:ext cx="8741141" cy="6919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Example</a:t>
            </a:r>
            <a:endParaRPr lang="en-US" b="1" dirty="0">
              <a:solidFill>
                <a:schemeClr val="bg1"/>
              </a:solidFill>
              <a:latin typeface="Segoe Script" panose="030B0504020000000003" pitchFamily="66" charset="0"/>
            </a:endParaRPr>
          </a:p>
        </p:txBody>
      </p:sp>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27"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93654407"/>
      </p:ext>
    </p:extLst>
  </p:cSld>
  <p:clrMapOvr>
    <a:masterClrMapping/>
  </p:clrMapOvr>
  <mc:AlternateContent xmlns:mc="http://schemas.openxmlformats.org/markup-compatibility/2006" xmlns:p14="http://schemas.microsoft.com/office/powerpoint/2010/main">
    <mc:Choice Requires="p14">
      <p:transition spd="slow" p14:dur="2000" advTm="48072"/>
    </mc:Choice>
    <mc:Fallback xmlns="">
      <p:transition spd="slow" advTm="48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19"/>
                </p:tgtEl>
              </p:cMediaNode>
            </p:audio>
          </p:childTnLst>
        </p:cTn>
      </p:par>
    </p:tnLst>
    <p:bldLst>
      <p:bldP spid="8" grpId="0" animBg="1"/>
      <p:bldP spid="10" grpId="0" animBg="1"/>
      <p:bldP spid="13" grpId="0" animBg="1"/>
      <p:bldP spid="33" grpId="0" animBg="1"/>
      <p:bldP spid="35" grpId="0" animBg="1"/>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808" y="1629623"/>
            <a:ext cx="3168714" cy="914400"/>
          </a:xfrm>
        </p:spPr>
        <p:txBody>
          <a:bodyPr>
            <a:noAutofit/>
          </a:bodyPr>
          <a:lstStyle/>
          <a:p>
            <a:r>
              <a:rPr lang="en-US" sz="4400" b="1" dirty="0" smtClean="0">
                <a:solidFill>
                  <a:schemeClr val="bg1"/>
                </a:solidFill>
                <a:latin typeface="Segoe Script" panose="030B0504020000000003" pitchFamily="66" charset="0"/>
              </a:rPr>
              <a:t>The END </a:t>
            </a:r>
            <a:endParaRPr lang="en-US" sz="4400" b="1" dirty="0">
              <a:solidFill>
                <a:schemeClr val="bg1"/>
              </a:solidFill>
              <a:latin typeface="Segoe Script" panose="030B0504020000000003" pitchFamily="66"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2582" t="8066" r="12335" b="9310"/>
          <a:stretch/>
        </p:blipFill>
        <p:spPr>
          <a:xfrm>
            <a:off x="7164808" y="1629623"/>
            <a:ext cx="1004804" cy="58000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8384" y="1629623"/>
            <a:ext cx="757835" cy="757835"/>
          </a:xfrm>
          <a:prstGeom prst="rect">
            <a:avLst/>
          </a:prstGeom>
          <a:ln>
            <a:noFill/>
          </a:ln>
          <a:effectLst>
            <a:innerShdw blurRad="63500" dist="50800" dir="5400000">
              <a:prstClr val="black">
                <a:alpha val="50000"/>
              </a:prstClr>
            </a:inn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393" y="3902104"/>
            <a:ext cx="3895725" cy="1123950"/>
          </a:xfrm>
          <a:prstGeom prst="rect">
            <a:avLst/>
          </a:prstGeom>
          <a:ln>
            <a:noFill/>
          </a:ln>
          <a:effectLst>
            <a:outerShdw blurRad="190500" algn="tl" rotWithShape="0">
              <a:srgbClr val="000000">
                <a:alpha val="70000"/>
              </a:srgbClr>
            </a:outerShdw>
          </a:effectLst>
        </p:spPr>
      </p:pic>
      <p:sp>
        <p:nvSpPr>
          <p:cNvPr id="9" name="TextBox 8"/>
          <p:cNvSpPr txBox="1"/>
          <p:nvPr/>
        </p:nvSpPr>
        <p:spPr>
          <a:xfrm>
            <a:off x="5115661" y="4895249"/>
            <a:ext cx="3822394" cy="261610"/>
          </a:xfrm>
          <a:prstGeom prst="rect">
            <a:avLst/>
          </a:prstGeom>
          <a:noFill/>
        </p:spPr>
        <p:txBody>
          <a:bodyPr wrap="square" rtlCol="0">
            <a:spAutoFit/>
          </a:bodyPr>
          <a:lstStyle/>
          <a:p>
            <a:r>
              <a:rPr lang="en-US" sz="1100" b="1" dirty="0" smtClean="0">
                <a:solidFill>
                  <a:srgbClr val="00B0F0"/>
                </a:solidFill>
                <a:effectLst>
                  <a:outerShdw blurRad="50800" dist="38100" dir="16200000" rotWithShape="0">
                    <a:prstClr val="black">
                      <a:alpha val="40000"/>
                    </a:prstClr>
                  </a:outerShdw>
                </a:effectLst>
              </a:rPr>
              <a:t>National University of Computer &amp; Emerging Sciences</a:t>
            </a:r>
            <a:endParaRPr lang="en-US" sz="1100" b="1" dirty="0">
              <a:solidFill>
                <a:srgbClr val="00B0F0"/>
              </a:solidFill>
              <a:effectLst>
                <a:outerShdw blurRad="50800" dist="38100" dir="16200000" rotWithShape="0">
                  <a:prstClr val="black">
                    <a:alpha val="40000"/>
                  </a:prstClr>
                </a:outerShdw>
              </a:effectLst>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8484895"/>
      </p:ext>
    </p:extLst>
  </p:cSld>
  <p:clrMapOvr>
    <a:masterClrMapping/>
  </p:clrMapOvr>
  <mc:AlternateContent xmlns:mc="http://schemas.openxmlformats.org/markup-compatibility/2006" xmlns:p14="http://schemas.microsoft.com/office/powerpoint/2010/main">
    <mc:Choice Requires="p14">
      <p:transition spd="slow" p14:dur="2000" advTm="7888"/>
    </mc:Choice>
    <mc:Fallback xmlns="">
      <p:transition spd="slow" advTm="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9"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22" name="Title 1"/>
          <p:cNvSpPr txBox="1">
            <a:spLocks/>
          </p:cNvSpPr>
          <p:nvPr/>
        </p:nvSpPr>
        <p:spPr>
          <a:xfrm>
            <a:off x="956774" y="824200"/>
            <a:ext cx="8741141" cy="6919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smtClean="0">
                <a:solidFill>
                  <a:schemeClr val="bg1"/>
                </a:solidFill>
                <a:latin typeface="Segoe Script" panose="030B0504020000000003" pitchFamily="66" charset="0"/>
              </a:rPr>
              <a:t>Advantages &amp; Disadvantages:</a:t>
            </a:r>
            <a:endParaRPr lang="en-US" sz="2800" b="1" dirty="0">
              <a:solidFill>
                <a:schemeClr val="bg1"/>
              </a:solidFill>
              <a:latin typeface="Segoe Script" panose="030B0504020000000003" pitchFamily="66" charset="0"/>
            </a:endParaRPr>
          </a:p>
        </p:txBody>
      </p:sp>
      <p:sp>
        <p:nvSpPr>
          <p:cNvPr id="23" name="TextBox 22"/>
          <p:cNvSpPr txBox="1"/>
          <p:nvPr/>
        </p:nvSpPr>
        <p:spPr>
          <a:xfrm>
            <a:off x="2819403" y="2405449"/>
            <a:ext cx="188440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Small Projects</a:t>
            </a:r>
            <a:endParaRPr lang="en-US" dirty="0">
              <a:effectLst>
                <a:outerShdw blurRad="50800" dist="38100" dir="16200000" rotWithShape="0">
                  <a:prstClr val="black">
                    <a:alpha val="40000"/>
                  </a:prstClr>
                </a:outerShdw>
              </a:effectLst>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7344" y="2405449"/>
            <a:ext cx="360000" cy="375000"/>
          </a:xfrm>
          <a:prstGeom prst="rect">
            <a:avLst/>
          </a:prstGeom>
          <a:ln>
            <a:noFill/>
          </a:ln>
          <a:effectLst>
            <a:outerShdw blurRad="190500" algn="tl" rotWithShape="0">
              <a:srgbClr val="000000">
                <a:alpha val="70000"/>
              </a:srgbClr>
            </a:outerShdw>
          </a:effectLst>
        </p:spPr>
      </p:pic>
      <p:sp>
        <p:nvSpPr>
          <p:cNvPr id="26" name="TextBox 25"/>
          <p:cNvSpPr txBox="1"/>
          <p:nvPr/>
        </p:nvSpPr>
        <p:spPr>
          <a:xfrm>
            <a:off x="6149547" y="2405449"/>
            <a:ext cx="243428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Large Projects</a:t>
            </a:r>
            <a:endParaRPr lang="en-US" dirty="0">
              <a:effectLst>
                <a:outerShdw blurRad="50800" dist="38100" dir="16200000" rotWithShape="0">
                  <a:prstClr val="black">
                    <a:alpha val="40000"/>
                  </a:prstClr>
                </a:outerShdw>
              </a:effectLst>
            </a:endParaRPr>
          </a:p>
        </p:txBody>
      </p:sp>
      <p:sp>
        <p:nvSpPr>
          <p:cNvPr id="27" name="Multiply 26"/>
          <p:cNvSpPr/>
          <p:nvPr/>
        </p:nvSpPr>
        <p:spPr>
          <a:xfrm>
            <a:off x="8974223" y="2326504"/>
            <a:ext cx="502508" cy="527221"/>
          </a:xfrm>
          <a:prstGeom prst="mathMultipl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TextBox 29"/>
          <p:cNvSpPr txBox="1"/>
          <p:nvPr/>
        </p:nvSpPr>
        <p:spPr>
          <a:xfrm>
            <a:off x="6149547" y="3489071"/>
            <a:ext cx="243428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Custom Design App</a:t>
            </a:r>
            <a:endParaRPr lang="en-US" dirty="0">
              <a:effectLst>
                <a:outerShdw blurRad="50800" dist="38100" dir="16200000" rotWithShape="0">
                  <a:prstClr val="black">
                    <a:alpha val="40000"/>
                  </a:prstClr>
                </a:outerShdw>
              </a:effectLst>
            </a:endParaRPr>
          </a:p>
        </p:txBody>
      </p:sp>
      <p:sp>
        <p:nvSpPr>
          <p:cNvPr id="31" name="Multiply 30"/>
          <p:cNvSpPr/>
          <p:nvPr/>
        </p:nvSpPr>
        <p:spPr>
          <a:xfrm>
            <a:off x="8974223" y="3410126"/>
            <a:ext cx="502508" cy="527221"/>
          </a:xfrm>
          <a:prstGeom prst="mathMultipl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2" name="TextBox 31"/>
          <p:cNvSpPr txBox="1"/>
          <p:nvPr/>
        </p:nvSpPr>
        <p:spPr>
          <a:xfrm>
            <a:off x="6149547" y="4493748"/>
            <a:ext cx="243428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No Designer Tool</a:t>
            </a:r>
            <a:endParaRPr lang="en-US" dirty="0">
              <a:effectLst>
                <a:outerShdw blurRad="50800" dist="38100" dir="16200000" rotWithShape="0">
                  <a:prstClr val="black">
                    <a:alpha val="40000"/>
                  </a:prstClr>
                </a:outerShdw>
              </a:effectLst>
            </a:endParaRPr>
          </a:p>
        </p:txBody>
      </p:sp>
      <p:sp>
        <p:nvSpPr>
          <p:cNvPr id="33" name="Multiply 32"/>
          <p:cNvSpPr/>
          <p:nvPr/>
        </p:nvSpPr>
        <p:spPr>
          <a:xfrm>
            <a:off x="8974223" y="4414803"/>
            <a:ext cx="502508" cy="527221"/>
          </a:xfrm>
          <a:prstGeom prst="mathMultiply">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4" name="TextBox 33"/>
          <p:cNvSpPr txBox="1"/>
          <p:nvPr/>
        </p:nvSpPr>
        <p:spPr>
          <a:xfrm>
            <a:off x="2819403" y="3489071"/>
            <a:ext cx="1837038"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Easy to learn</a:t>
            </a:r>
            <a:endParaRPr lang="en-US" dirty="0">
              <a:effectLst>
                <a:outerShdw blurRad="50800" dist="38100" dir="16200000" rotWithShape="0">
                  <a:prstClr val="black">
                    <a:alpha val="40000"/>
                  </a:prstClr>
                </a:outerShdw>
              </a:effectLst>
            </a:endParaRPr>
          </a:p>
        </p:txBody>
      </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9978" y="3489071"/>
            <a:ext cx="360000" cy="375000"/>
          </a:xfrm>
          <a:prstGeom prst="rect">
            <a:avLst/>
          </a:prstGeom>
          <a:ln>
            <a:noFill/>
          </a:ln>
          <a:effectLst>
            <a:outerShdw blurRad="190500" algn="tl" rotWithShape="0">
              <a:srgbClr val="000000">
                <a:alpha val="70000"/>
              </a:srgbClr>
            </a:outerShdw>
          </a:effectLst>
        </p:spPr>
      </p:pic>
      <p:sp>
        <p:nvSpPr>
          <p:cNvPr id="36" name="TextBox 35"/>
          <p:cNvSpPr txBox="1"/>
          <p:nvPr/>
        </p:nvSpPr>
        <p:spPr>
          <a:xfrm>
            <a:off x="2887025" y="4572692"/>
            <a:ext cx="1837038"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smtClean="0">
                <a:effectLst>
                  <a:outerShdw blurRad="50800" dist="38100" dir="16200000" rotWithShape="0">
                    <a:prstClr val="black">
                      <a:alpha val="40000"/>
                    </a:prstClr>
                  </a:outerShdw>
                </a:effectLst>
              </a:rPr>
              <a:t>Cross Platform</a:t>
            </a:r>
            <a:endParaRPr lang="en-US" dirty="0">
              <a:effectLst>
                <a:outerShdw blurRad="50800" dist="38100" dir="16200000" rotWithShape="0">
                  <a:prstClr val="black">
                    <a:alpha val="40000"/>
                  </a:prstClr>
                </a:outerShdw>
              </a:effectLst>
            </a:endParaRPr>
          </a:p>
        </p:txBody>
      </p:sp>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7600" y="4572692"/>
            <a:ext cx="360000" cy="375000"/>
          </a:xfrm>
          <a:prstGeom prst="rect">
            <a:avLst/>
          </a:prstGeom>
          <a:ln>
            <a:noFill/>
          </a:ln>
          <a:effectLst>
            <a:outerShdw blurRad="190500" algn="tl" rotWithShape="0">
              <a:srgbClr val="000000">
                <a:alpha val="70000"/>
              </a:srgbClr>
            </a:outerShdw>
          </a:effectLst>
        </p:spPr>
      </p:pic>
      <p:pic>
        <p:nvPicPr>
          <p:cNvPr id="51" name="Audio 5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48245387"/>
      </p:ext>
    </p:extLst>
  </p:cSld>
  <p:clrMapOvr>
    <a:masterClrMapping/>
  </p:clrMapOvr>
  <mc:AlternateContent xmlns:mc="http://schemas.openxmlformats.org/markup-compatibility/2006" xmlns:p14="http://schemas.microsoft.com/office/powerpoint/2010/main">
    <mc:Choice Requires="p14">
      <p:transition spd="slow" p14:dur="2000" advTm="81340"/>
    </mc:Choice>
    <mc:Fallback xmlns="">
      <p:transition spd="slow" advTm="8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par>
                                <p:cTn id="12" presetID="22" presetClass="entr" presetSubtype="8"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51"/>
                </p:tgtEl>
              </p:cMediaNode>
            </p:audio>
          </p:childTnLst>
        </p:cTn>
      </p:par>
    </p:tnLst>
    <p:bldLst>
      <p:bldP spid="23" grpId="0" animBg="1"/>
      <p:bldP spid="26" grpId="0" animBg="1"/>
      <p:bldP spid="27" grpId="0" animBg="1"/>
      <p:bldP spid="30" grpId="0" animBg="1"/>
      <p:bldP spid="31" grpId="0" animBg="1"/>
      <p:bldP spid="32" grpId="0" animBg="1"/>
      <p:bldP spid="33" grpId="0" animBg="1"/>
      <p:bldP spid="34"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1107831"/>
            <a:ext cx="4186727" cy="668216"/>
          </a:xfrm>
        </p:spPr>
        <p:txBody>
          <a:bodyPr/>
          <a:lstStyle/>
          <a:p>
            <a:r>
              <a:rPr lang="en-US" b="1" dirty="0" smtClean="0">
                <a:solidFill>
                  <a:schemeClr val="bg1"/>
                </a:solidFill>
                <a:latin typeface="Segoe Script" panose="030B0504020000000003" pitchFamily="66" charset="0"/>
              </a:rPr>
              <a:t>Pros &amp; Cons</a:t>
            </a:r>
            <a:endParaRPr lang="en-US" b="1" dirty="0">
              <a:solidFill>
                <a:schemeClr val="bg1"/>
              </a:solidFill>
              <a:latin typeface="Segoe Script" panose="030B0504020000000003" pitchFamily="66" charset="0"/>
            </a:endParaRPr>
          </a:p>
        </p:txBody>
      </p:sp>
      <p:sp>
        <p:nvSpPr>
          <p:cNvPr id="3" name="Text Placeholder 2"/>
          <p:cNvSpPr>
            <a:spLocks noGrp="1"/>
          </p:cNvSpPr>
          <p:nvPr>
            <p:ph type="body" idx="1"/>
          </p:nvPr>
        </p:nvSpPr>
        <p:spPr/>
        <p:txBody>
          <a:bodyPr/>
          <a:lstStyle/>
          <a:p>
            <a:pPr algn="ctr"/>
            <a:r>
              <a:rPr lang="en-US" b="1" dirty="0" smtClean="0">
                <a:solidFill>
                  <a:schemeClr val="bg1"/>
                </a:solidFill>
                <a:latin typeface="Segoe Script" panose="030B0504020000000003" pitchFamily="66" charset="0"/>
              </a:rPr>
              <a:t>PROs </a:t>
            </a:r>
            <a:endParaRPr lang="en-US" b="1" dirty="0">
              <a:solidFill>
                <a:schemeClr val="bg1"/>
              </a:solidFill>
              <a:latin typeface="Segoe Script" panose="030B0504020000000003" pitchFamily="66" charset="0"/>
            </a:endParaRPr>
          </a:p>
        </p:txBody>
      </p:sp>
      <p:sp>
        <p:nvSpPr>
          <p:cNvPr id="4" name="Content Placeholder 3"/>
          <p:cNvSpPr>
            <a:spLocks noGrp="1"/>
          </p:cNvSpPr>
          <p:nvPr>
            <p:ph sz="half" idx="2"/>
          </p:nvPr>
        </p:nvSpPr>
        <p:spPr/>
        <p:txBody>
          <a:bodyPr/>
          <a:lstStyle/>
          <a:p>
            <a:r>
              <a:rPr lang="en-US" dirty="0" smtClean="0">
                <a:solidFill>
                  <a:schemeClr val="bg1"/>
                </a:solidFill>
                <a:latin typeface="Calibri" panose="020F0502020204030204" pitchFamily="34" charset="0"/>
                <a:cs typeface="Calibri" panose="020F0502020204030204" pitchFamily="34" charset="0"/>
              </a:rPr>
              <a:t>It comes </a:t>
            </a:r>
            <a:r>
              <a:rPr lang="en-US" dirty="0">
                <a:solidFill>
                  <a:schemeClr val="bg1"/>
                </a:solidFill>
                <a:latin typeface="Calibri" panose="020F0502020204030204" pitchFamily="34" charset="0"/>
                <a:cs typeface="Calibri" panose="020F0502020204030204" pitchFamily="34" charset="0"/>
              </a:rPr>
              <a:t>with </a:t>
            </a:r>
            <a:r>
              <a:rPr lang="en-US" b="1" dirty="0">
                <a:solidFill>
                  <a:schemeClr val="bg1"/>
                </a:solidFill>
                <a:latin typeface="Calibri" panose="020F0502020204030204" pitchFamily="34" charset="0"/>
                <a:cs typeface="Calibri" panose="020F0502020204030204" pitchFamily="34" charset="0"/>
              </a:rPr>
              <a:t>Python </a:t>
            </a:r>
            <a:r>
              <a:rPr lang="en-US" b="1" dirty="0" smtClean="0">
                <a:solidFill>
                  <a:schemeClr val="bg1"/>
                </a:solidFill>
                <a:latin typeface="Calibri" panose="020F0502020204030204" pitchFamily="34" charset="0"/>
                <a:cs typeface="Calibri" panose="020F0502020204030204" pitchFamily="34" charset="0"/>
              </a:rPr>
              <a:t>Interpreter</a:t>
            </a:r>
            <a:r>
              <a:rPr lang="en-US" dirty="0" smtClean="0">
                <a:solidFill>
                  <a:schemeClr val="bg1"/>
                </a:solidFill>
                <a:latin typeface="Calibri" panose="020F0502020204030204" pitchFamily="34" charset="0"/>
                <a:cs typeface="Calibri" panose="020F0502020204030204" pitchFamily="34" charset="0"/>
              </a:rPr>
              <a:t>.</a:t>
            </a:r>
          </a:p>
          <a:p>
            <a:r>
              <a:rPr lang="en-US" dirty="0" smtClean="0">
                <a:solidFill>
                  <a:schemeClr val="bg1"/>
                </a:solidFill>
                <a:latin typeface="Calibri" panose="020F0502020204030204" pitchFamily="34" charset="0"/>
                <a:cs typeface="Calibri" panose="020F0502020204030204" pitchFamily="34" charset="0"/>
              </a:rPr>
              <a:t>Best for </a:t>
            </a:r>
            <a:r>
              <a:rPr lang="en-US" b="1" dirty="0" smtClean="0">
                <a:solidFill>
                  <a:schemeClr val="bg1"/>
                </a:solidFill>
                <a:latin typeface="Calibri" panose="020F0502020204030204" pitchFamily="34" charset="0"/>
                <a:cs typeface="Calibri" panose="020F0502020204030204" pitchFamily="34" charset="0"/>
              </a:rPr>
              <a:t>small projects</a:t>
            </a:r>
            <a:r>
              <a:rPr lang="en-US" dirty="0" smtClean="0">
                <a:solidFill>
                  <a:schemeClr val="bg1"/>
                </a:solidFill>
                <a:latin typeface="Calibri" panose="020F0502020204030204" pitchFamily="34" charset="0"/>
                <a:cs typeface="Calibri" panose="020F0502020204030204" pitchFamily="34" charset="0"/>
              </a:rPr>
              <a:t>.</a:t>
            </a:r>
          </a:p>
        </p:txBody>
      </p:sp>
      <p:sp>
        <p:nvSpPr>
          <p:cNvPr id="5" name="Text Placeholder 4"/>
          <p:cNvSpPr>
            <a:spLocks noGrp="1"/>
          </p:cNvSpPr>
          <p:nvPr>
            <p:ph type="body" sz="quarter" idx="3"/>
          </p:nvPr>
        </p:nvSpPr>
        <p:spPr/>
        <p:txBody>
          <a:bodyPr/>
          <a:lstStyle/>
          <a:p>
            <a:pPr algn="ctr"/>
            <a:r>
              <a:rPr lang="en-US" b="1" dirty="0" smtClean="0">
                <a:solidFill>
                  <a:schemeClr val="bg1"/>
                </a:solidFill>
                <a:latin typeface="Segoe Script" panose="030B0504020000000003" pitchFamily="66" charset="0"/>
              </a:rPr>
              <a:t>Cons</a:t>
            </a:r>
            <a:endParaRPr lang="en-US" b="1" dirty="0">
              <a:solidFill>
                <a:schemeClr val="bg1"/>
              </a:solidFill>
              <a:latin typeface="Segoe Script" panose="030B0504020000000003" pitchFamily="66" charset="0"/>
            </a:endParaRPr>
          </a:p>
        </p:txBody>
      </p:sp>
      <p:sp>
        <p:nvSpPr>
          <p:cNvPr id="6" name="Content Placeholder 5"/>
          <p:cNvSpPr>
            <a:spLocks noGrp="1"/>
          </p:cNvSpPr>
          <p:nvPr>
            <p:ph sz="quarter" idx="4"/>
          </p:nvPr>
        </p:nvSpPr>
        <p:spPr/>
        <p:txBody>
          <a:bodyPr/>
          <a:lstStyle/>
          <a:p>
            <a:r>
              <a:rPr lang="en-US" b="1" dirty="0" smtClean="0">
                <a:solidFill>
                  <a:schemeClr val="bg1"/>
                </a:solidFill>
              </a:rPr>
              <a:t>Outdated</a:t>
            </a:r>
            <a:r>
              <a:rPr lang="en-US" dirty="0" smtClean="0">
                <a:solidFill>
                  <a:schemeClr val="bg1"/>
                </a:solidFill>
              </a:rPr>
              <a:t> library.</a:t>
            </a:r>
          </a:p>
          <a:p>
            <a:r>
              <a:rPr lang="en-US" dirty="0" smtClean="0">
                <a:solidFill>
                  <a:schemeClr val="bg1"/>
                </a:solidFill>
              </a:rPr>
              <a:t>Manually code.</a:t>
            </a:r>
          </a:p>
          <a:p>
            <a:endParaRPr lang="en-US" dirty="0"/>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9"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64160651"/>
      </p:ext>
    </p:extLst>
  </p:cSld>
  <p:clrMapOvr>
    <a:masterClrMapping/>
  </p:clrMapOvr>
  <mc:AlternateContent xmlns:mc="http://schemas.openxmlformats.org/markup-compatibility/2006" xmlns:p14="http://schemas.microsoft.com/office/powerpoint/2010/main">
    <mc:Choice Requires="p14">
      <p:transition spd="slow" p14:dur="2000" advTm="2638"/>
    </mc:Choice>
    <mc:Fallback xmlns="">
      <p:transition spd="slow" advTm="2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3"/>
                </p:tgtEl>
              </p:cMediaNode>
            </p:audio>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lumMod val="95000"/>
                    <a:lumOff val="5000"/>
                  </a:schemeClr>
                </a:solidFill>
                <a:latin typeface="Segoe Script" panose="030B0504020000000003" pitchFamily="66" charset="0"/>
              </a:rPr>
              <a:t>Tkinter  OVerview</a:t>
            </a:r>
            <a:endParaRPr lang="en-US" b="1" dirty="0">
              <a:solidFill>
                <a:schemeClr val="bg1">
                  <a:lumMod val="95000"/>
                  <a:lumOff val="5000"/>
                </a:schemeClr>
              </a:solidFill>
            </a:endParaRPr>
          </a:p>
        </p:txBody>
      </p:sp>
      <p:pic>
        <p:nvPicPr>
          <p:cNvPr id="2050" name="Picture 2" descr="Python GUI Programming With Tkinter – Real Python"/>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4974" t="2581" r="2595" b="6041"/>
          <a:stretch/>
        </p:blipFill>
        <p:spPr bwMode="auto">
          <a:xfrm>
            <a:off x="9049110" y="2018579"/>
            <a:ext cx="2432648" cy="1526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95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080884" y="782420"/>
            <a:ext cx="3311953" cy="5201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cap="none" spc="50" dirty="0" smtClean="0">
                <a:ln w="0"/>
                <a:solidFill>
                  <a:schemeClr val="bg2"/>
                </a:solidFill>
                <a:effectLst>
                  <a:innerShdw blurRad="63500" dist="50800" dir="13500000">
                    <a:srgbClr val="000000">
                      <a:alpha val="50000"/>
                    </a:srgbClr>
                  </a:innerShdw>
                </a:effectLst>
              </a:rPr>
              <a:t>CLI vs GUI</a:t>
            </a:r>
            <a:endParaRPr lang="en-US" cap="none" spc="50" dirty="0">
              <a:ln w="0"/>
              <a:solidFill>
                <a:schemeClr val="bg2"/>
              </a:solidFill>
              <a:effectLst>
                <a:innerShdw blurRad="63500" dist="50800" dir="13500000">
                  <a:srgbClr val="000000">
                    <a:alpha val="50000"/>
                  </a:srgbClr>
                </a:innerShdw>
              </a:effectLst>
            </a:endParaRPr>
          </a:p>
        </p:txBody>
      </p:sp>
      <p:pic>
        <p:nvPicPr>
          <p:cNvPr id="8" name="Picture 7"/>
          <p:cNvPicPr>
            <a:picLocks noChangeAspect="1"/>
          </p:cNvPicPr>
          <p:nvPr/>
        </p:nvPicPr>
        <p:blipFill>
          <a:blip r:embed="rId3"/>
          <a:stretch>
            <a:fillRect/>
          </a:stretch>
        </p:blipFill>
        <p:spPr>
          <a:xfrm>
            <a:off x="1352651" y="2667891"/>
            <a:ext cx="3622218" cy="1672362"/>
          </a:xfrm>
          <a:prstGeom prst="rect">
            <a:avLst/>
          </a:prstGeom>
          <a:ln>
            <a:noFill/>
          </a:ln>
          <a:effectLst>
            <a:outerShdw blurRad="190500" algn="tl" rotWithShape="0">
              <a:srgbClr val="000000">
                <a:alpha val="70000"/>
              </a:srgbClr>
            </a:outerShdw>
          </a:effectLst>
        </p:spPr>
      </p:pic>
      <p:pic>
        <p:nvPicPr>
          <p:cNvPr id="1026" name="Picture 2" descr="What is a Graphical User Interface? Definition and FAQs | OmniSc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7975" y="2667891"/>
            <a:ext cx="3440977" cy="16723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754038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512206" y="1067091"/>
            <a:ext cx="2587334" cy="58918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cap="none" dirty="0" smtClean="0">
                <a:solidFill>
                  <a:schemeClr val="bg1">
                    <a:lumMod val="95000"/>
                    <a:lumOff val="5000"/>
                  </a:schemeClr>
                </a:solidFill>
              </a:rPr>
              <a:t>GUI</a:t>
            </a:r>
            <a:endParaRPr lang="en-US" cap="none" dirty="0">
              <a:solidFill>
                <a:schemeClr val="bg1">
                  <a:lumMod val="95000"/>
                  <a:lumOff val="5000"/>
                </a:schemeClr>
              </a:solidFill>
            </a:endParaRPr>
          </a:p>
        </p:txBody>
      </p:sp>
      <p:pic>
        <p:nvPicPr>
          <p:cNvPr id="5" name="Picture 4"/>
          <p:cNvPicPr>
            <a:picLocks noChangeAspect="1"/>
          </p:cNvPicPr>
          <p:nvPr/>
        </p:nvPicPr>
        <p:blipFill>
          <a:blip r:embed="rId3"/>
          <a:stretch>
            <a:fillRect/>
          </a:stretch>
        </p:blipFill>
        <p:spPr>
          <a:xfrm>
            <a:off x="3453198" y="2170979"/>
            <a:ext cx="4705350" cy="2895600"/>
          </a:xfrm>
          <a:prstGeom prst="rect">
            <a:avLst/>
          </a:prstGeom>
        </p:spPr>
      </p:pic>
      <p:cxnSp>
        <p:nvCxnSpPr>
          <p:cNvPr id="7" name="Straight Arrow Connector 6"/>
          <p:cNvCxnSpPr/>
          <p:nvPr/>
        </p:nvCxnSpPr>
        <p:spPr>
          <a:xfrm flipV="1">
            <a:off x="2355011" y="3303917"/>
            <a:ext cx="1371600" cy="733244"/>
          </a:xfrm>
          <a:prstGeom prst="straightConnector1">
            <a:avLst/>
          </a:prstGeom>
          <a:ln>
            <a:solidFill>
              <a:schemeClr val="bg1">
                <a:lumMod val="95000"/>
                <a:lumOff val="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flipH="1" flipV="1">
            <a:off x="6081623" y="4899804"/>
            <a:ext cx="1017917" cy="698739"/>
          </a:xfrm>
          <a:prstGeom prst="straightConnector1">
            <a:avLst/>
          </a:prstGeom>
          <a:ln>
            <a:solidFill>
              <a:schemeClr val="bg1">
                <a:lumMod val="95000"/>
                <a:lumOff val="5000"/>
              </a:schemeClr>
            </a:solidFill>
            <a:tailEnd type="triangle"/>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1854679" y="4037161"/>
            <a:ext cx="836762" cy="379562"/>
          </a:xfrm>
          <a:prstGeom prst="rect">
            <a:avLst/>
          </a:prstGeom>
          <a:noFill/>
        </p:spPr>
        <p:txBody>
          <a:bodyPr wrap="square" rtlCol="0">
            <a:spAutoFit/>
          </a:bodyPr>
          <a:lstStyle/>
          <a:p>
            <a:r>
              <a:rPr lang="en-US" dirty="0" smtClean="0">
                <a:solidFill>
                  <a:schemeClr val="bg1">
                    <a:lumMod val="95000"/>
                    <a:lumOff val="5000"/>
                  </a:schemeClr>
                </a:solidFill>
              </a:rPr>
              <a:t>ROWS</a:t>
            </a:r>
            <a:endParaRPr lang="en-US" dirty="0">
              <a:solidFill>
                <a:schemeClr val="bg1">
                  <a:lumMod val="95000"/>
                  <a:lumOff val="5000"/>
                </a:schemeClr>
              </a:solidFill>
            </a:endParaRPr>
          </a:p>
        </p:txBody>
      </p:sp>
      <p:sp>
        <p:nvSpPr>
          <p:cNvPr id="15" name="TextBox 14"/>
          <p:cNvSpPr txBox="1"/>
          <p:nvPr/>
        </p:nvSpPr>
        <p:spPr>
          <a:xfrm>
            <a:off x="6829245" y="5633047"/>
            <a:ext cx="1167442" cy="369332"/>
          </a:xfrm>
          <a:prstGeom prst="rect">
            <a:avLst/>
          </a:prstGeom>
          <a:noFill/>
        </p:spPr>
        <p:txBody>
          <a:bodyPr wrap="square" rtlCol="0">
            <a:spAutoFit/>
          </a:bodyPr>
          <a:lstStyle/>
          <a:p>
            <a:r>
              <a:rPr lang="en-US" dirty="0" smtClean="0">
                <a:solidFill>
                  <a:schemeClr val="bg1">
                    <a:lumMod val="95000"/>
                    <a:lumOff val="5000"/>
                  </a:schemeClr>
                </a:solidFill>
              </a:rPr>
              <a:t>Columns</a:t>
            </a:r>
            <a:endParaRPr lang="en-US" dirty="0">
              <a:solidFill>
                <a:schemeClr val="bg1">
                  <a:lumMod val="95000"/>
                  <a:lumOff val="5000"/>
                </a:schemeClr>
              </a:solidFill>
            </a:endParaRPr>
          </a:p>
        </p:txBody>
      </p:sp>
      <p:sp>
        <p:nvSpPr>
          <p:cNvPr id="14" name="TextBox 13"/>
          <p:cNvSpPr txBox="1"/>
          <p:nvPr/>
        </p:nvSpPr>
        <p:spPr>
          <a:xfrm>
            <a:off x="4615132" y="3301207"/>
            <a:ext cx="777777" cy="369332"/>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dirty="0" smtClean="0"/>
              <a:t>Label</a:t>
            </a:r>
            <a:endParaRPr lang="en-US" dirty="0"/>
          </a:p>
        </p:txBody>
      </p:sp>
      <p:sp>
        <p:nvSpPr>
          <p:cNvPr id="16" name="TextBox 15"/>
          <p:cNvSpPr txBox="1"/>
          <p:nvPr/>
        </p:nvSpPr>
        <p:spPr>
          <a:xfrm>
            <a:off x="5508011" y="3301207"/>
            <a:ext cx="1702036"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p>
        </p:txBody>
      </p:sp>
    </p:spTree>
    <p:extLst>
      <p:ext uri="{BB962C8B-B14F-4D97-AF65-F5344CB8AC3E}">
        <p14:creationId xmlns:p14="http://schemas.microsoft.com/office/powerpoint/2010/main" val="3814930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855192" y="791046"/>
            <a:ext cx="6478437" cy="5201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cap="none" spc="50" dirty="0" smtClean="0">
                <a:ln w="0"/>
                <a:solidFill>
                  <a:schemeClr val="bg2"/>
                </a:solidFill>
                <a:effectLst>
                  <a:innerShdw blurRad="63500" dist="50800" dir="13500000">
                    <a:srgbClr val="000000">
                      <a:alpha val="50000"/>
                    </a:srgbClr>
                  </a:innerShdw>
                </a:effectLst>
              </a:rPr>
              <a:t>Graphical User Interface</a:t>
            </a:r>
            <a:endParaRPr lang="en-US" cap="none" spc="50" dirty="0">
              <a:ln w="0"/>
              <a:solidFill>
                <a:schemeClr val="bg2"/>
              </a:solidFill>
              <a:effectLst>
                <a:innerShdw blurRad="63500" dist="50800" dir="13500000">
                  <a:srgbClr val="000000">
                    <a:alpha val="50000"/>
                  </a:srgbClr>
                </a:innerShdw>
              </a:effectLst>
            </a:endParaRPr>
          </a:p>
        </p:txBody>
      </p:sp>
      <p:pic>
        <p:nvPicPr>
          <p:cNvPr id="1028" name="Picture 4" descr="Download or Get Windows 10 Officially"/>
          <p:cNvPicPr>
            <a:picLocks noChangeAspect="1" noChangeArrowheads="1"/>
          </p:cNvPicPr>
          <p:nvPr/>
        </p:nvPicPr>
        <p:blipFill rotWithShape="1">
          <a:blip r:embed="rId2">
            <a:extLst>
              <a:ext uri="{28A0092B-C50C-407E-A947-70E740481C1C}">
                <a14:useLocalDpi xmlns:a14="http://schemas.microsoft.com/office/drawing/2010/main" val="0"/>
              </a:ext>
            </a:extLst>
          </a:blip>
          <a:srcRect t="27211"/>
          <a:stretch/>
        </p:blipFill>
        <p:spPr bwMode="auto">
          <a:xfrm>
            <a:off x="2633443" y="1695449"/>
            <a:ext cx="7595689" cy="416596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10800000">
            <a:off x="2337211" y="4304212"/>
            <a:ext cx="651731" cy="16927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p:cNvSpPr txBox="1"/>
          <p:nvPr/>
        </p:nvSpPr>
        <p:spPr>
          <a:xfrm>
            <a:off x="952500" y="4219573"/>
            <a:ext cx="1303747"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Start Menu</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Right Arrow 12"/>
          <p:cNvSpPr/>
          <p:nvPr/>
        </p:nvSpPr>
        <p:spPr>
          <a:xfrm rot="10800000">
            <a:off x="2027595" y="2114548"/>
            <a:ext cx="651731" cy="24547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TextBox 14"/>
          <p:cNvSpPr txBox="1"/>
          <p:nvPr/>
        </p:nvSpPr>
        <p:spPr>
          <a:xfrm>
            <a:off x="1152525" y="2068011"/>
            <a:ext cx="726527"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Icons</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Right Arrow 15"/>
          <p:cNvSpPr/>
          <p:nvPr/>
        </p:nvSpPr>
        <p:spPr>
          <a:xfrm rot="1617052">
            <a:off x="2682295" y="5857296"/>
            <a:ext cx="651731" cy="16927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 name="TextBox 17"/>
          <p:cNvSpPr txBox="1"/>
          <p:nvPr/>
        </p:nvSpPr>
        <p:spPr>
          <a:xfrm>
            <a:off x="3382878" y="6076371"/>
            <a:ext cx="1479003"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Start Button</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Right Arrow 18"/>
          <p:cNvSpPr/>
          <p:nvPr/>
        </p:nvSpPr>
        <p:spPr>
          <a:xfrm rot="5400000">
            <a:off x="7129835" y="5836833"/>
            <a:ext cx="446275" cy="21020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TextBox 19"/>
          <p:cNvSpPr txBox="1"/>
          <p:nvPr/>
        </p:nvSpPr>
        <p:spPr>
          <a:xfrm>
            <a:off x="6926399" y="6245648"/>
            <a:ext cx="106335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Taskbar</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Right Arrow 20"/>
          <p:cNvSpPr/>
          <p:nvPr/>
        </p:nvSpPr>
        <p:spPr>
          <a:xfrm>
            <a:off x="10106025" y="3508203"/>
            <a:ext cx="419340" cy="32493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TextBox 22"/>
          <p:cNvSpPr txBox="1"/>
          <p:nvPr/>
        </p:nvSpPr>
        <p:spPr>
          <a:xfrm>
            <a:off x="10606328" y="3488065"/>
            <a:ext cx="1430658"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Background</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6449" y="2142404"/>
            <a:ext cx="175169" cy="189766"/>
          </a:xfrm>
          <a:prstGeom prst="rect">
            <a:avLst/>
          </a:prstGeom>
        </p:spPr>
      </p:pic>
      <p:sp>
        <p:nvSpPr>
          <p:cNvPr id="27" name="Right Arrow 26"/>
          <p:cNvSpPr/>
          <p:nvPr/>
        </p:nvSpPr>
        <p:spPr>
          <a:xfrm>
            <a:off x="10019462" y="2088721"/>
            <a:ext cx="419340" cy="32493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8" name="TextBox 27"/>
          <p:cNvSpPr txBox="1"/>
          <p:nvPr/>
        </p:nvSpPr>
        <p:spPr>
          <a:xfrm>
            <a:off x="10525365" y="2093897"/>
            <a:ext cx="1430658"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Pointer</a:t>
            </a:r>
            <a:endPar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34489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1141413" y="618518"/>
            <a:ext cx="3808654" cy="1304305"/>
          </a:xfrm>
        </p:spPr>
        <p:txBody>
          <a:bodyPr/>
          <a:lstStyle/>
          <a:p>
            <a:r>
              <a:rPr lang="en-US" dirty="0" smtClean="0">
                <a:solidFill>
                  <a:schemeClr val="bg1"/>
                </a:solidFill>
                <a:latin typeface="Segoe Script" panose="030B0504020000000003" pitchFamily="66" charset="0"/>
              </a:rPr>
              <a:t>What is CLI?</a:t>
            </a:r>
            <a:endParaRPr lang="en-US" dirty="0">
              <a:solidFill>
                <a:schemeClr val="bg1"/>
              </a:solidFill>
              <a:latin typeface="Segoe Script" panose="030B0504020000000003" pitchFamily="66" charset="0"/>
            </a:endParaRPr>
          </a:p>
        </p:txBody>
      </p:sp>
      <p:sp>
        <p:nvSpPr>
          <p:cNvPr id="4" name="TextBox 3"/>
          <p:cNvSpPr txBox="1"/>
          <p:nvPr/>
        </p:nvSpPr>
        <p:spPr>
          <a:xfrm>
            <a:off x="4710024" y="4350716"/>
            <a:ext cx="1682150"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000" dirty="0" smtClean="0">
                <a:solidFill>
                  <a:schemeClr val="bg1"/>
                </a:solidFill>
                <a:latin typeface="Segoe Script" panose="030B0504020000000003" pitchFamily="66" charset="0"/>
              </a:rPr>
              <a:t>Bash Shell</a:t>
            </a:r>
            <a:endParaRPr lang="en-US" sz="2000" dirty="0">
              <a:solidFill>
                <a:schemeClr val="bg1"/>
              </a:solidFill>
              <a:latin typeface="Segoe Script" panose="030B0504020000000003" pitchFamily="66" charset="0"/>
            </a:endParaRPr>
          </a:p>
        </p:txBody>
      </p:sp>
      <p:sp>
        <p:nvSpPr>
          <p:cNvPr id="6" name="Down Arrow 5"/>
          <p:cNvSpPr/>
          <p:nvPr/>
        </p:nvSpPr>
        <p:spPr>
          <a:xfrm rot="2031350">
            <a:off x="2180295" y="3002691"/>
            <a:ext cx="686271" cy="125215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Down Arrow 6"/>
          <p:cNvSpPr/>
          <p:nvPr/>
        </p:nvSpPr>
        <p:spPr>
          <a:xfrm rot="18975360">
            <a:off x="4606932" y="2981164"/>
            <a:ext cx="686271" cy="125215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TextBox 7"/>
          <p:cNvSpPr txBox="1"/>
          <p:nvPr/>
        </p:nvSpPr>
        <p:spPr>
          <a:xfrm>
            <a:off x="1141413" y="4351374"/>
            <a:ext cx="2015761"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000" dirty="0" smtClean="0">
                <a:solidFill>
                  <a:schemeClr val="bg1"/>
                </a:solidFill>
                <a:latin typeface="Segoe Script" panose="030B0504020000000003" pitchFamily="66" charset="0"/>
              </a:rPr>
              <a:t>Dos – Shell </a:t>
            </a:r>
            <a:endParaRPr lang="en-US" sz="2000" dirty="0">
              <a:solidFill>
                <a:schemeClr val="bg1"/>
              </a:solidFill>
              <a:latin typeface="Segoe Script" panose="030B0504020000000003" pitchFamily="66" charset="0"/>
            </a:endParaRPr>
          </a:p>
        </p:txBody>
      </p:sp>
      <p:sp>
        <p:nvSpPr>
          <p:cNvPr id="9" name="TextBox 8"/>
          <p:cNvSpPr txBox="1"/>
          <p:nvPr/>
        </p:nvSpPr>
        <p:spPr>
          <a:xfrm>
            <a:off x="3157174" y="2097088"/>
            <a:ext cx="111210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600" dirty="0" smtClean="0">
                <a:solidFill>
                  <a:schemeClr val="bg1"/>
                </a:solidFill>
                <a:latin typeface="Segoe Script" panose="030B0504020000000003" pitchFamily="66" charset="0"/>
              </a:rPr>
              <a:t>CLI</a:t>
            </a:r>
            <a:endParaRPr lang="en-US" sz="3600" dirty="0">
              <a:solidFill>
                <a:schemeClr val="bg1"/>
              </a:solidFill>
              <a:latin typeface="Segoe Script" panose="030B0504020000000003" pitchFamily="66" charset="0"/>
            </a:endParaRPr>
          </a:p>
        </p:txBody>
      </p:sp>
      <p:pic>
        <p:nvPicPr>
          <p:cNvPr id="1026" name="Picture 2" descr="https://www.lifewire.com/thmb/oghMoR14npld5uhWI7ZGD50AIdM=/720x400/filters:no_upscale():max_bytes(150000):strip_icc()/ms-dos-622-57a4dcd73df78cf4594802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565" y="1334510"/>
            <a:ext cx="3249909" cy="1805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howtogeek.com/wp-content/uploads/2017/03/ximg_58c0939c2d487.png.pagespeed.gp+jp+jw+pj+ws+js+rj+rp+rw+ri+cp+md.ic.5lDzHl2vQ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565" y="3541985"/>
            <a:ext cx="3270850" cy="150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65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3808654" cy="1304305"/>
          </a:xfrm>
        </p:spPr>
        <p:txBody>
          <a:bodyPr/>
          <a:lstStyle/>
          <a:p>
            <a:r>
              <a:rPr lang="en-US" dirty="0" smtClean="0">
                <a:solidFill>
                  <a:schemeClr val="bg1"/>
                </a:solidFill>
                <a:latin typeface="Segoe Script" panose="030B0504020000000003" pitchFamily="66" charset="0"/>
              </a:rPr>
              <a:t>What is GUI?</a:t>
            </a:r>
            <a:endParaRPr lang="en-US" dirty="0">
              <a:solidFill>
                <a:schemeClr val="bg1"/>
              </a:solidFill>
              <a:latin typeface="Segoe Script" panose="030B0504020000000003" pitchFamily="66" charset="0"/>
            </a:endParaRPr>
          </a:p>
        </p:txBody>
      </p:sp>
      <p:sp>
        <p:nvSpPr>
          <p:cNvPr id="4" name="TextBox 3"/>
          <p:cNvSpPr txBox="1"/>
          <p:nvPr/>
        </p:nvSpPr>
        <p:spPr>
          <a:xfrm>
            <a:off x="4950067" y="4350716"/>
            <a:ext cx="1112108"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000" dirty="0" smtClean="0">
                <a:solidFill>
                  <a:schemeClr val="bg1"/>
                </a:solidFill>
                <a:latin typeface="Segoe Script" panose="030B0504020000000003" pitchFamily="66" charset="0"/>
              </a:rPr>
              <a:t>Games</a:t>
            </a:r>
            <a:endParaRPr lang="en-US" sz="2000" dirty="0">
              <a:solidFill>
                <a:schemeClr val="bg1"/>
              </a:solidFill>
              <a:latin typeface="Segoe Script" panose="030B0504020000000003" pitchFamily="66" charset="0"/>
            </a:endParaRPr>
          </a:p>
        </p:txBody>
      </p:sp>
      <p:sp>
        <p:nvSpPr>
          <p:cNvPr id="7" name="Down Arrow 6"/>
          <p:cNvSpPr/>
          <p:nvPr/>
        </p:nvSpPr>
        <p:spPr>
          <a:xfrm rot="2031350">
            <a:off x="2180295" y="3002691"/>
            <a:ext cx="686271" cy="125215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Down Arrow 7"/>
          <p:cNvSpPr/>
          <p:nvPr/>
        </p:nvSpPr>
        <p:spPr>
          <a:xfrm rot="18975360">
            <a:off x="4606932" y="2981164"/>
            <a:ext cx="686271" cy="125215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p:cNvSpPr txBox="1"/>
          <p:nvPr/>
        </p:nvSpPr>
        <p:spPr>
          <a:xfrm>
            <a:off x="1141413" y="4350716"/>
            <a:ext cx="2015761"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000" dirty="0" smtClean="0">
                <a:solidFill>
                  <a:schemeClr val="bg1"/>
                </a:solidFill>
                <a:latin typeface="Segoe Script" panose="030B0504020000000003" pitchFamily="66" charset="0"/>
              </a:rPr>
              <a:t>Applications</a:t>
            </a:r>
            <a:endParaRPr lang="en-US" sz="2000" dirty="0">
              <a:solidFill>
                <a:schemeClr val="bg1"/>
              </a:solidFill>
              <a:latin typeface="Segoe Script" panose="030B0504020000000003" pitchFamily="66" charset="0"/>
            </a:endParaRPr>
          </a:p>
        </p:txBody>
      </p:sp>
      <p:sp>
        <p:nvSpPr>
          <p:cNvPr id="11" name="TextBox 10"/>
          <p:cNvSpPr txBox="1"/>
          <p:nvPr/>
        </p:nvSpPr>
        <p:spPr>
          <a:xfrm>
            <a:off x="3157174" y="2097088"/>
            <a:ext cx="111210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600" dirty="0" smtClean="0">
                <a:solidFill>
                  <a:schemeClr val="bg1"/>
                </a:solidFill>
                <a:latin typeface="Segoe Script" panose="030B0504020000000003" pitchFamily="66" charset="0"/>
              </a:rPr>
              <a:t>GUI</a:t>
            </a:r>
            <a:endParaRPr lang="en-US" sz="3600" dirty="0">
              <a:solidFill>
                <a:schemeClr val="bg1"/>
              </a:solidFill>
              <a:latin typeface="Segoe Script" panose="030B0504020000000003" pitchFamily="66" charset="0"/>
            </a:endParaRPr>
          </a:p>
        </p:txBody>
      </p:sp>
      <p:pic>
        <p:nvPicPr>
          <p:cNvPr id="1026" name="Picture 2" descr="Avast Free Antivirus 20.1.2397 for Windows -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906" y="1234870"/>
            <a:ext cx="3238845" cy="21632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nd Theft Auto V PS4 Review: The Trevor's in The Details | USgam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906" y="4014459"/>
            <a:ext cx="3238845" cy="200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8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41363" y="1475626"/>
            <a:ext cx="5300576" cy="59780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What is Tkinter?</a:t>
            </a:r>
            <a:endParaRPr lang="en-US" b="1" dirty="0">
              <a:solidFill>
                <a:schemeClr val="bg1"/>
              </a:solidFill>
              <a:latin typeface="Segoe Script" panose="030B0504020000000003" pitchFamily="66"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5613" y="1959639"/>
            <a:ext cx="1056315" cy="1568858"/>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7422" y="4304833"/>
            <a:ext cx="1263644" cy="12636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14824" t="16311" r="16656" b="23404"/>
          <a:stretch/>
        </p:blipFill>
        <p:spPr>
          <a:xfrm>
            <a:off x="5310054" y="4174670"/>
            <a:ext cx="1390527" cy="1393807"/>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18138" y="4228135"/>
            <a:ext cx="1048764" cy="1286876"/>
          </a:xfrm>
          <a:prstGeom prst="rect">
            <a:avLst/>
          </a:prstGeom>
          <a:ln>
            <a:noFill/>
          </a:ln>
          <a:effectLst>
            <a:outerShdw blurRad="190500" algn="tl" rotWithShape="0">
              <a:srgbClr val="000000">
                <a:alpha val="70000"/>
              </a:srgbClr>
            </a:outerShdw>
          </a:effectLst>
        </p:spPr>
      </p:pic>
      <p:sp>
        <p:nvSpPr>
          <p:cNvPr id="8" name="Down Arrow 7"/>
          <p:cNvSpPr/>
          <p:nvPr/>
        </p:nvSpPr>
        <p:spPr>
          <a:xfrm rot="2400454">
            <a:off x="4522506" y="2076676"/>
            <a:ext cx="565971" cy="2238307"/>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0" name="Down Arrow 9"/>
          <p:cNvSpPr/>
          <p:nvPr/>
        </p:nvSpPr>
        <p:spPr>
          <a:xfrm>
            <a:off x="5741739" y="2442437"/>
            <a:ext cx="499824" cy="1623725"/>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1" name="Down Arrow 10"/>
          <p:cNvSpPr/>
          <p:nvPr/>
        </p:nvSpPr>
        <p:spPr>
          <a:xfrm rot="19068293">
            <a:off x="6966812" y="2045926"/>
            <a:ext cx="565971" cy="2296553"/>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12"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16" name="Title 1"/>
          <p:cNvSpPr txBox="1">
            <a:spLocks/>
          </p:cNvSpPr>
          <p:nvPr/>
        </p:nvSpPr>
        <p:spPr>
          <a:xfrm>
            <a:off x="4880992" y="1507245"/>
            <a:ext cx="2564287" cy="597806"/>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Tkinter</a:t>
            </a:r>
            <a:endParaRPr lang="en-US" b="1" dirty="0">
              <a:solidFill>
                <a:schemeClr val="bg1"/>
              </a:solidFill>
              <a:latin typeface="Segoe Script" panose="030B0504020000000003" pitchFamily="66" charset="0"/>
            </a:endParaRPr>
          </a:p>
        </p:txBody>
      </p:sp>
      <p:pic>
        <p:nvPicPr>
          <p:cNvPr id="20" name="Audio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23267069"/>
      </p:ext>
    </p:extLst>
  </p:cSld>
  <p:clrMapOvr>
    <a:masterClrMapping/>
  </p:clrMapOvr>
  <mc:AlternateContent xmlns:mc="http://schemas.openxmlformats.org/markup-compatibility/2006" xmlns:p14="http://schemas.microsoft.com/office/powerpoint/2010/main">
    <mc:Choice Requires="p14">
      <p:transition spd="slow" p14:dur="2000" advTm="15408"/>
    </mc:Choice>
    <mc:Fallback xmlns="">
      <p:transition spd="slow" advTm="15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3"/>
                                        </p:tgtEl>
                                        <p:attrNameLst>
                                          <p:attrName>ppt_w</p:attrName>
                                        </p:attrNameLst>
                                      </p:cBhvr>
                                      <p:tavLst>
                                        <p:tav tm="0">
                                          <p:val>
                                            <p:strVal val="ppt_w"/>
                                          </p:val>
                                        </p:tav>
                                        <p:tav tm="100000">
                                          <p:val>
                                            <p:fltVal val="0"/>
                                          </p:val>
                                        </p:tav>
                                      </p:tavLst>
                                    </p:anim>
                                    <p:anim calcmode="lin" valueType="num">
                                      <p:cBhvr>
                                        <p:cTn id="11" dur="500"/>
                                        <p:tgtEl>
                                          <p:spTgt spid="3"/>
                                        </p:tgtEl>
                                        <p:attrNameLst>
                                          <p:attrName>ppt_h</p:attrName>
                                        </p:attrNameLst>
                                      </p:cBhvr>
                                      <p:tavLst>
                                        <p:tav tm="0">
                                          <p:val>
                                            <p:strVal val="ppt_h"/>
                                          </p:val>
                                        </p:tav>
                                        <p:tav tm="100000">
                                          <p:val>
                                            <p:fltVal val="0"/>
                                          </p:val>
                                        </p:tav>
                                      </p:tavLst>
                                    </p:anim>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53" presetClass="exit" presetSubtype="32" fill="hold" grpId="0" nodeType="withEffect">
                                  <p:stCondLst>
                                    <p:cond delay="0"/>
                                  </p:stCondLst>
                                  <p:childTnLst>
                                    <p:anim calcmode="lin" valueType="num">
                                      <p:cBhvr>
                                        <p:cTn id="15" dur="500"/>
                                        <p:tgtEl>
                                          <p:spTgt spid="2"/>
                                        </p:tgtEl>
                                        <p:attrNameLst>
                                          <p:attrName>ppt_w</p:attrName>
                                        </p:attrNameLst>
                                      </p:cBhvr>
                                      <p:tavLst>
                                        <p:tav tm="0">
                                          <p:val>
                                            <p:strVal val="ppt_w"/>
                                          </p:val>
                                        </p:tav>
                                        <p:tav tm="100000">
                                          <p:val>
                                            <p:fltVal val="0"/>
                                          </p:val>
                                        </p:tav>
                                      </p:tavLst>
                                    </p:anim>
                                    <p:anim calcmode="lin" valueType="num">
                                      <p:cBhvr>
                                        <p:cTn id="16" dur="500"/>
                                        <p:tgtEl>
                                          <p:spTgt spid="2"/>
                                        </p:tgtEl>
                                        <p:attrNameLst>
                                          <p:attrName>ppt_h</p:attrName>
                                        </p:attrNameLst>
                                      </p:cBhvr>
                                      <p:tavLst>
                                        <p:tav tm="0">
                                          <p:val>
                                            <p:strVal val="ppt_h"/>
                                          </p:val>
                                        </p:tav>
                                        <p:tav tm="100000">
                                          <p:val>
                                            <p:fltVal val="0"/>
                                          </p:val>
                                        </p:tav>
                                      </p:tavLst>
                                    </p:anim>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0"/>
                </p:tgtEl>
              </p:cMediaNode>
            </p:audio>
          </p:childTnLst>
        </p:cTn>
      </p:par>
    </p:tnLst>
    <p:bldLst>
      <p:bldP spid="2" grpId="0"/>
      <p:bldP spid="8" grpId="0" animBg="1"/>
      <p:bldP spid="10" grpId="0" animBg="1"/>
      <p:bldP spid="11"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431323" y="4491402"/>
            <a:ext cx="2866292" cy="75613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Hardware</a:t>
            </a:r>
            <a:endParaRPr lang="en-US" dirty="0"/>
          </a:p>
        </p:txBody>
      </p:sp>
      <p:sp>
        <p:nvSpPr>
          <p:cNvPr id="3" name="Rounded Rectangle 2"/>
          <p:cNvSpPr/>
          <p:nvPr/>
        </p:nvSpPr>
        <p:spPr>
          <a:xfrm>
            <a:off x="4431323" y="3557953"/>
            <a:ext cx="2866292" cy="75613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Operating System</a:t>
            </a:r>
            <a:endParaRPr lang="en-US" dirty="0"/>
          </a:p>
        </p:txBody>
      </p:sp>
      <p:sp>
        <p:nvSpPr>
          <p:cNvPr id="4" name="Rounded Rectangle 3"/>
          <p:cNvSpPr/>
          <p:nvPr/>
        </p:nvSpPr>
        <p:spPr>
          <a:xfrm>
            <a:off x="4431323" y="2624504"/>
            <a:ext cx="2866292" cy="7561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Python</a:t>
            </a:r>
            <a:endParaRPr lang="en-US" dirty="0"/>
          </a:p>
        </p:txBody>
      </p:sp>
      <p:sp>
        <p:nvSpPr>
          <p:cNvPr id="7" name="Title 1"/>
          <p:cNvSpPr txBox="1">
            <a:spLocks/>
          </p:cNvSpPr>
          <p:nvPr/>
        </p:nvSpPr>
        <p:spPr>
          <a:xfrm>
            <a:off x="1002323" y="993532"/>
            <a:ext cx="7297615" cy="571500"/>
          </a:xfrm>
          <a:prstGeom prst="rect">
            <a:avLst/>
          </a:prstGeom>
        </p:spPr>
        <p:txBody>
          <a:bodyP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400" b="1" dirty="0" smtClean="0">
                <a:solidFill>
                  <a:schemeClr val="bg1"/>
                </a:solidFill>
                <a:latin typeface="Segoe Script" panose="030B0504020000000003" pitchFamily="66" charset="0"/>
              </a:rPr>
              <a:t>How GUI is Build in Python using </a:t>
            </a:r>
            <a:r>
              <a:rPr lang="en-US" sz="2400" b="1" dirty="0" err="1" smtClean="0">
                <a:solidFill>
                  <a:schemeClr val="bg1"/>
                </a:solidFill>
                <a:latin typeface="Segoe Script" panose="030B0504020000000003" pitchFamily="66" charset="0"/>
              </a:rPr>
              <a:t>tk</a:t>
            </a:r>
            <a:endParaRPr lang="en-US" sz="2400" b="1" dirty="0">
              <a:solidFill>
                <a:schemeClr val="bg1"/>
              </a:solidFill>
              <a:latin typeface="Segoe Script" panose="030B0504020000000003" pitchFamily="66" charset="0"/>
            </a:endParaRPr>
          </a:p>
        </p:txBody>
      </p:sp>
      <p:sp>
        <p:nvSpPr>
          <p:cNvPr id="9" name="Left Arrow 8"/>
          <p:cNvSpPr/>
          <p:nvPr/>
        </p:nvSpPr>
        <p:spPr>
          <a:xfrm>
            <a:off x="7478453" y="2843180"/>
            <a:ext cx="2180492" cy="3187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10"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18" name="Curved Right Arrow 17"/>
          <p:cNvSpPr/>
          <p:nvPr/>
        </p:nvSpPr>
        <p:spPr>
          <a:xfrm>
            <a:off x="3237422" y="2902591"/>
            <a:ext cx="1082908" cy="2223082"/>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0" name="Right Arrow 19"/>
          <p:cNvSpPr/>
          <p:nvPr/>
        </p:nvSpPr>
        <p:spPr>
          <a:xfrm>
            <a:off x="3237423" y="3732762"/>
            <a:ext cx="1082908" cy="34394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8180" y="2348664"/>
            <a:ext cx="1307816" cy="1307816"/>
          </a:xfrm>
          <a:prstGeom prst="rect">
            <a:avLst/>
          </a:prstGeom>
          <a:ln>
            <a:noFill/>
          </a:ln>
          <a:effectLst>
            <a:outerShdw blurRad="190500" algn="tl" rotWithShape="0">
              <a:srgbClr val="000000">
                <a:alpha val="70000"/>
              </a:srgbClr>
            </a:outerShdw>
          </a:effectLst>
        </p:spPr>
      </p:pic>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05674291"/>
      </p:ext>
    </p:extLst>
  </p:cSld>
  <p:clrMapOvr>
    <a:masterClrMapping/>
  </p:clrMapOvr>
  <mc:AlternateContent xmlns:mc="http://schemas.openxmlformats.org/markup-compatibility/2006" xmlns:p14="http://schemas.microsoft.com/office/powerpoint/2010/main">
    <mc:Choice Requires="p14">
      <p:transition spd="slow" p14:dur="2000" advTm="29610"/>
    </mc:Choice>
    <mc:Fallback xmlns="">
      <p:transition spd="slow" advTm="29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 calcmode="lin" valueType="num">
                                      <p:cBhvr>
                                        <p:cTn id="40" dur="500" fill="hold"/>
                                        <p:tgtEl>
                                          <p:spTgt spid="18"/>
                                        </p:tgtEl>
                                        <p:attrNameLst>
                                          <p:attrName>style.rotation</p:attrName>
                                        </p:attrNameLst>
                                      </p:cBhvr>
                                      <p:tavLst>
                                        <p:tav tm="0">
                                          <p:val>
                                            <p:fltVal val="360"/>
                                          </p:val>
                                        </p:tav>
                                        <p:tav tm="100000">
                                          <p:val>
                                            <p:fltVal val="0"/>
                                          </p:val>
                                        </p:tav>
                                      </p:tavLst>
                                    </p:anim>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8"/>
                </p:tgtEl>
              </p:cMediaNode>
            </p:audio>
          </p:childTnLst>
        </p:cTn>
      </p:par>
    </p:tnLst>
    <p:bldLst>
      <p:bldP spid="2" grpId="0" animBg="1"/>
      <p:bldP spid="3" grpId="0" animBg="1"/>
      <p:bldP spid="4" grpId="0" animBg="1"/>
      <p:bldP spid="9"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28038" y="4668715"/>
            <a:ext cx="2866292" cy="75613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Hardware</a:t>
            </a:r>
            <a:endParaRPr lang="en-US" dirty="0"/>
          </a:p>
        </p:txBody>
      </p:sp>
      <p:sp>
        <p:nvSpPr>
          <p:cNvPr id="3" name="Rounded Rectangle 2"/>
          <p:cNvSpPr/>
          <p:nvPr/>
        </p:nvSpPr>
        <p:spPr>
          <a:xfrm>
            <a:off x="4528038" y="3713284"/>
            <a:ext cx="2866292" cy="75613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Operating System</a:t>
            </a:r>
            <a:endParaRPr lang="en-US" dirty="0"/>
          </a:p>
        </p:txBody>
      </p:sp>
      <p:sp>
        <p:nvSpPr>
          <p:cNvPr id="4" name="Rounded Rectangle 3"/>
          <p:cNvSpPr/>
          <p:nvPr/>
        </p:nvSpPr>
        <p:spPr>
          <a:xfrm>
            <a:off x="4528038" y="1931374"/>
            <a:ext cx="2866292" cy="7561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Python</a:t>
            </a:r>
            <a:endParaRPr lang="en-US" dirty="0"/>
          </a:p>
        </p:txBody>
      </p:sp>
      <p:sp>
        <p:nvSpPr>
          <p:cNvPr id="5" name="Rounded Rectangle 4"/>
          <p:cNvSpPr/>
          <p:nvPr/>
        </p:nvSpPr>
        <p:spPr>
          <a:xfrm>
            <a:off x="4528038" y="2817933"/>
            <a:ext cx="2866292" cy="75613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smtClean="0"/>
              <a:t>Tcl</a:t>
            </a:r>
            <a:r>
              <a:rPr lang="en-US" dirty="0" smtClean="0"/>
              <a:t>/Tk</a:t>
            </a:r>
            <a:endParaRPr lang="en-US" dirty="0"/>
          </a:p>
        </p:txBody>
      </p:sp>
      <p:sp>
        <p:nvSpPr>
          <p:cNvPr id="7" name="Left Arrow 6"/>
          <p:cNvSpPr/>
          <p:nvPr/>
        </p:nvSpPr>
        <p:spPr>
          <a:xfrm>
            <a:off x="7613583" y="3050942"/>
            <a:ext cx="2180492" cy="290119"/>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9"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6" name="TextBox 5"/>
          <p:cNvSpPr txBox="1"/>
          <p:nvPr/>
        </p:nvSpPr>
        <p:spPr>
          <a:xfrm>
            <a:off x="1259200" y="2773943"/>
            <a:ext cx="3163330" cy="369332"/>
          </a:xfrm>
          <a:prstGeom prst="rect">
            <a:avLst/>
          </a:prstGeom>
        </p:spPr>
        <p:style>
          <a:lnRef idx="0">
            <a:scrgbClr r="0" g="0" b="0"/>
          </a:lnRef>
          <a:fillRef idx="1002">
            <a:schemeClr val="dk2"/>
          </a:fillRef>
          <a:effectRef idx="0">
            <a:scrgbClr r="0" g="0" b="0"/>
          </a:effectRef>
          <a:fontRef idx="major"/>
        </p:style>
        <p:txBody>
          <a:bodyPr wrap="square" rtlCol="0">
            <a:spAutoFit/>
          </a:bodyPr>
          <a:lstStyle/>
          <a:p>
            <a:r>
              <a:rPr lang="en-US" dirty="0" smtClean="0">
                <a:ln w="0"/>
                <a:effectLst>
                  <a:outerShdw blurRad="38100" dist="19050" dir="2700000" algn="tl" rotWithShape="0">
                    <a:schemeClr val="dk1">
                      <a:alpha val="40000"/>
                    </a:schemeClr>
                  </a:outerShdw>
                </a:effectLst>
              </a:rPr>
              <a:t>Tool Command Language </a:t>
            </a:r>
            <a:endParaRPr lang="en-US" dirty="0">
              <a:ln w="0"/>
              <a:effectLst>
                <a:outerShdw blurRad="38100" dist="19050" dir="2700000" algn="tl" rotWithShape="0">
                  <a:schemeClr val="dk1">
                    <a:alpha val="40000"/>
                  </a:schemeClr>
                </a:outerShdw>
              </a:effectLst>
            </a:endParaRPr>
          </a:p>
        </p:txBody>
      </p:sp>
      <p:sp>
        <p:nvSpPr>
          <p:cNvPr id="12" name="TextBox 11"/>
          <p:cNvSpPr txBox="1"/>
          <p:nvPr/>
        </p:nvSpPr>
        <p:spPr>
          <a:xfrm>
            <a:off x="3328086" y="3188356"/>
            <a:ext cx="1094444" cy="369332"/>
          </a:xfrm>
          <a:prstGeom prst="rect">
            <a:avLst/>
          </a:prstGeom>
        </p:spPr>
        <p:style>
          <a:lnRef idx="0">
            <a:scrgbClr r="0" g="0" b="0"/>
          </a:lnRef>
          <a:fillRef idx="1002">
            <a:schemeClr val="dk2"/>
          </a:fillRef>
          <a:effectRef idx="0">
            <a:scrgbClr r="0" g="0" b="0"/>
          </a:effectRef>
          <a:fontRef idx="major"/>
        </p:style>
        <p:txBody>
          <a:bodyPr wrap="square" rtlCol="0">
            <a:spAutoFit/>
          </a:bodyPr>
          <a:lstStyle/>
          <a:p>
            <a:r>
              <a:rPr lang="en-US" dirty="0" smtClean="0">
                <a:ln w="0"/>
                <a:effectLst>
                  <a:outerShdw blurRad="38100" dist="19050" dir="2700000" algn="tl" rotWithShape="0">
                    <a:schemeClr val="dk1">
                      <a:alpha val="40000"/>
                    </a:schemeClr>
                  </a:outerShdw>
                </a:effectLst>
              </a:rPr>
              <a:t>Tool Kit </a:t>
            </a:r>
            <a:endParaRPr lang="en-US" dirty="0">
              <a:ln w="0"/>
              <a:effectLst>
                <a:outerShdw blurRad="38100" dist="19050" dir="2700000" algn="tl" rotWithShape="0">
                  <a:schemeClr val="dk1">
                    <a:alpha val="40000"/>
                  </a:schemeClr>
                </a:outerShdw>
              </a:effectLst>
            </a:endParaRPr>
          </a:p>
        </p:txBody>
      </p:sp>
      <p:pic>
        <p:nvPicPr>
          <p:cNvPr id="28" name="Audio 2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42112605"/>
      </p:ext>
    </p:extLst>
  </p:cSld>
  <p:clrMapOvr>
    <a:masterClrMapping/>
  </p:clrMapOvr>
  <mc:AlternateContent xmlns:mc="http://schemas.openxmlformats.org/markup-compatibility/2006" xmlns:p14="http://schemas.microsoft.com/office/powerpoint/2010/main">
    <mc:Choice Requires="p14">
      <p:transition spd="slow" p14:dur="2000" advTm="35238"/>
    </mc:Choice>
    <mc:Fallback xmlns="">
      <p:transition spd="slow" advTm="35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8"/>
                </p:tgtEl>
              </p:cMediaNode>
            </p:audio>
          </p:childTnLst>
        </p:cTn>
      </p:par>
    </p:tnLst>
    <p:bldLst>
      <p:bldP spid="5" grpId="0" animBg="1"/>
      <p:bldP spid="7" grpId="0" animBg="1"/>
      <p:bldP spid="6"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334608" y="4888523"/>
            <a:ext cx="2866292" cy="75613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Hardware</a:t>
            </a:r>
            <a:endParaRPr lang="en-US" dirty="0"/>
          </a:p>
        </p:txBody>
      </p:sp>
      <p:sp>
        <p:nvSpPr>
          <p:cNvPr id="3" name="Rounded Rectangle 2"/>
          <p:cNvSpPr/>
          <p:nvPr/>
        </p:nvSpPr>
        <p:spPr>
          <a:xfrm>
            <a:off x="4334608" y="3933092"/>
            <a:ext cx="2866292" cy="75613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Operating System</a:t>
            </a:r>
            <a:endParaRPr lang="en-US" dirty="0"/>
          </a:p>
        </p:txBody>
      </p:sp>
      <p:sp>
        <p:nvSpPr>
          <p:cNvPr id="4" name="Rounded Rectangle 3"/>
          <p:cNvSpPr/>
          <p:nvPr/>
        </p:nvSpPr>
        <p:spPr>
          <a:xfrm>
            <a:off x="4334608" y="1190982"/>
            <a:ext cx="2866292" cy="7561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Python</a:t>
            </a:r>
            <a:endParaRPr lang="en-US" dirty="0"/>
          </a:p>
        </p:txBody>
      </p:sp>
      <p:sp>
        <p:nvSpPr>
          <p:cNvPr id="5" name="Rounded Rectangle 4"/>
          <p:cNvSpPr/>
          <p:nvPr/>
        </p:nvSpPr>
        <p:spPr>
          <a:xfrm>
            <a:off x="4334608" y="3037741"/>
            <a:ext cx="2866292" cy="75613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smtClean="0"/>
              <a:t>Tcl</a:t>
            </a:r>
            <a:r>
              <a:rPr lang="en-US" dirty="0" smtClean="0"/>
              <a:t>/Tk</a:t>
            </a:r>
            <a:endParaRPr lang="en-US" dirty="0"/>
          </a:p>
        </p:txBody>
      </p:sp>
      <p:sp>
        <p:nvSpPr>
          <p:cNvPr id="6" name="Rounded Rectangle 5"/>
          <p:cNvSpPr/>
          <p:nvPr/>
        </p:nvSpPr>
        <p:spPr>
          <a:xfrm>
            <a:off x="4334608" y="2142390"/>
            <a:ext cx="2866292" cy="75613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Tkinter</a:t>
            </a:r>
            <a:endParaRPr lang="en-US" dirty="0"/>
          </a:p>
        </p:txBody>
      </p:sp>
      <p:sp>
        <p:nvSpPr>
          <p:cNvPr id="7" name="Left Arrow 6"/>
          <p:cNvSpPr/>
          <p:nvPr/>
        </p:nvSpPr>
        <p:spPr>
          <a:xfrm>
            <a:off x="7428945" y="2351206"/>
            <a:ext cx="2180492" cy="338505"/>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10"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18" name="Curved Right Arrow 17"/>
          <p:cNvSpPr/>
          <p:nvPr/>
        </p:nvSpPr>
        <p:spPr>
          <a:xfrm>
            <a:off x="3117359" y="2419346"/>
            <a:ext cx="1107346" cy="1229865"/>
          </a:xfrm>
          <a:prstGeom prst="curvedRightArrow">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0" name="Curved Right Arrow 19"/>
          <p:cNvSpPr/>
          <p:nvPr/>
        </p:nvSpPr>
        <p:spPr>
          <a:xfrm flipV="1">
            <a:off x="3369755" y="1275126"/>
            <a:ext cx="854949" cy="1417739"/>
          </a:xfrm>
          <a:prstGeom prst="curved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Audio 3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69561239"/>
      </p:ext>
    </p:extLst>
  </p:cSld>
  <p:clrMapOvr>
    <a:masterClrMapping/>
  </p:clrMapOvr>
  <mc:AlternateContent xmlns:mc="http://schemas.openxmlformats.org/markup-compatibility/2006" xmlns:p14="http://schemas.microsoft.com/office/powerpoint/2010/main">
    <mc:Choice Requires="p14">
      <p:transition spd="slow" p14:dur="2000" advTm="33669"/>
    </mc:Choice>
    <mc:Fallback xmlns="">
      <p:transition spd="slow" advTm="33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3"/>
                </p:tgtEl>
              </p:cMediaNode>
            </p:audio>
          </p:childTnLst>
        </p:cTn>
      </p:par>
    </p:tnLst>
    <p:bldLst>
      <p:bldP spid="6" grpId="0" animBg="1"/>
      <p:bldP spid="7" grpId="0" animBg="1"/>
      <p:bldP spid="18"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141412" y="618518"/>
            <a:ext cx="9905999" cy="1304305"/>
          </a:xfrm>
        </p:spPr>
        <p:txBody>
          <a:bodyPr>
            <a:normAutofit/>
          </a:bodyPr>
          <a:lstStyle/>
          <a:p>
            <a:r>
              <a:rPr lang="en-US" b="1" dirty="0" smtClean="0">
                <a:solidFill>
                  <a:schemeClr val="bg1"/>
                </a:solidFill>
                <a:latin typeface="Segoe Script" panose="030B0504020000000003" pitchFamily="66" charset="0"/>
              </a:rPr>
              <a:t>Structure of Tkinter Program</a:t>
            </a:r>
            <a:endParaRPr lang="en-US" b="1" dirty="0">
              <a:solidFill>
                <a:schemeClr val="bg1"/>
              </a:solidFill>
              <a:latin typeface="Segoe Script" panose="030B0504020000000003" pitchFamily="66" charset="0"/>
            </a:endParaRPr>
          </a:p>
        </p:txBody>
      </p:sp>
      <p:sp>
        <p:nvSpPr>
          <p:cNvPr id="2" name="Rounded Rectangle 1"/>
          <p:cNvSpPr/>
          <p:nvPr/>
        </p:nvSpPr>
        <p:spPr>
          <a:xfrm>
            <a:off x="532278" y="2546559"/>
            <a:ext cx="2367441" cy="48191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Import Tk Modules</a:t>
            </a:r>
            <a:endParaRPr lang="en-US" dirty="0"/>
          </a:p>
        </p:txBody>
      </p:sp>
      <p:sp>
        <p:nvSpPr>
          <p:cNvPr id="10" name="Rounded Rectangle 9"/>
          <p:cNvSpPr/>
          <p:nvPr/>
        </p:nvSpPr>
        <p:spPr>
          <a:xfrm>
            <a:off x="2899719" y="3496281"/>
            <a:ext cx="2510951" cy="48191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Main Window</a:t>
            </a:r>
          </a:p>
        </p:txBody>
      </p:sp>
      <p:sp>
        <p:nvSpPr>
          <p:cNvPr id="11" name="Rounded Rectangle 10"/>
          <p:cNvSpPr/>
          <p:nvPr/>
        </p:nvSpPr>
        <p:spPr>
          <a:xfrm>
            <a:off x="5410670" y="4340072"/>
            <a:ext cx="2883241" cy="48191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Adding Widgets to App</a:t>
            </a:r>
          </a:p>
        </p:txBody>
      </p:sp>
      <p:sp>
        <p:nvSpPr>
          <p:cNvPr id="12" name="Rounded Rectangle 11"/>
          <p:cNvSpPr/>
          <p:nvPr/>
        </p:nvSpPr>
        <p:spPr>
          <a:xfrm>
            <a:off x="8293911" y="5301206"/>
            <a:ext cx="2018267" cy="48191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Main event loop</a:t>
            </a:r>
          </a:p>
        </p:txBody>
      </p:sp>
      <p:sp>
        <p:nvSpPr>
          <p:cNvPr id="15" name="Bent-Up Arrow 14"/>
          <p:cNvSpPr/>
          <p:nvPr/>
        </p:nvSpPr>
        <p:spPr>
          <a:xfrm flipV="1">
            <a:off x="3015048" y="2677359"/>
            <a:ext cx="716692" cy="702230"/>
          </a:xfrm>
          <a:prstGeom prst="ben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Bent-Up Arrow 15"/>
          <p:cNvSpPr/>
          <p:nvPr/>
        </p:nvSpPr>
        <p:spPr>
          <a:xfrm flipV="1">
            <a:off x="8480854" y="4470872"/>
            <a:ext cx="716692" cy="702230"/>
          </a:xfrm>
          <a:prstGeom prst="ben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7" name="Bent-Up Arrow 16"/>
          <p:cNvSpPr/>
          <p:nvPr/>
        </p:nvSpPr>
        <p:spPr>
          <a:xfrm flipV="1">
            <a:off x="5544065" y="3578366"/>
            <a:ext cx="716692" cy="702230"/>
          </a:xfrm>
          <a:prstGeom prst="ben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13"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sp>
        <p:nvSpPr>
          <p:cNvPr id="24" name="TextBox 23"/>
          <p:cNvSpPr txBox="1"/>
          <p:nvPr/>
        </p:nvSpPr>
        <p:spPr>
          <a:xfrm>
            <a:off x="4514335" y="1922823"/>
            <a:ext cx="3023287"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from </a:t>
            </a:r>
            <a:r>
              <a:rPr lang="en-US"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tkinter</a:t>
            </a: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import *</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6" name="Audio 2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135324321"/>
      </p:ext>
    </p:extLst>
  </p:cSld>
  <p:clrMapOvr>
    <a:masterClrMapping/>
  </p:clrMapOvr>
  <mc:AlternateContent xmlns:mc="http://schemas.openxmlformats.org/markup-compatibility/2006" xmlns:p14="http://schemas.microsoft.com/office/powerpoint/2010/main">
    <mc:Choice Requires="p14">
      <p:transition spd="slow" p14:dur="2000" advTm="22984"/>
    </mc:Choice>
    <mc:Fallback xmlns="">
      <p:transition spd="slow" advTm="22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26"/>
                </p:tgtEl>
              </p:cMediaNode>
            </p:audio>
          </p:childTnLst>
        </p:cTn>
      </p:par>
    </p:tnLst>
    <p:bldLst>
      <p:bldP spid="2" grpId="0" animBg="1"/>
      <p:bldP spid="10" grpId="0" animBg="1"/>
      <p:bldP spid="11" grpId="0" animBg="1"/>
      <p:bldP spid="12" grpId="0" animBg="1"/>
      <p:bldP spid="15" grpId="0" animBg="1"/>
      <p:bldP spid="16" grpId="0" animBg="1"/>
      <p:bldP spid="17"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2082" t="15127" r="12048" b="15770"/>
          <a:stretch/>
        </p:blipFill>
        <p:spPr>
          <a:xfrm>
            <a:off x="1115608" y="1907037"/>
            <a:ext cx="4573015" cy="3299672"/>
          </a:xfrm>
          <a:prstGeom prst="rect">
            <a:avLst/>
          </a:prstGeom>
        </p:spPr>
      </p:pic>
      <p:sp>
        <p:nvSpPr>
          <p:cNvPr id="13" name="Right Arrow 12"/>
          <p:cNvSpPr/>
          <p:nvPr/>
        </p:nvSpPr>
        <p:spPr>
          <a:xfrm>
            <a:off x="3771900" y="2540976"/>
            <a:ext cx="2215661"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ight Arrow 13"/>
          <p:cNvSpPr/>
          <p:nvPr/>
        </p:nvSpPr>
        <p:spPr>
          <a:xfrm>
            <a:off x="2787162" y="3053860"/>
            <a:ext cx="3569676"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ight Brace 14"/>
          <p:cNvSpPr/>
          <p:nvPr/>
        </p:nvSpPr>
        <p:spPr>
          <a:xfrm>
            <a:off x="5380892" y="3498704"/>
            <a:ext cx="193431" cy="562708"/>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sp>
        <p:nvSpPr>
          <p:cNvPr id="17" name="Right Arrow 16"/>
          <p:cNvSpPr/>
          <p:nvPr/>
        </p:nvSpPr>
        <p:spPr>
          <a:xfrm>
            <a:off x="5688624" y="3617400"/>
            <a:ext cx="1063868"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 name="Right Arrow 17"/>
          <p:cNvSpPr/>
          <p:nvPr/>
        </p:nvSpPr>
        <p:spPr>
          <a:xfrm>
            <a:off x="3160835" y="4200049"/>
            <a:ext cx="4031274"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189784" y="2540976"/>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Import Tk Modules</a:t>
            </a:r>
          </a:p>
        </p:txBody>
      </p:sp>
      <p:sp>
        <p:nvSpPr>
          <p:cNvPr id="21" name="Rounded Rectangle 20"/>
          <p:cNvSpPr/>
          <p:nvPr/>
        </p:nvSpPr>
        <p:spPr>
          <a:xfrm>
            <a:off x="6456484" y="3034751"/>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Main Window</a:t>
            </a:r>
          </a:p>
        </p:txBody>
      </p:sp>
      <p:sp>
        <p:nvSpPr>
          <p:cNvPr id="22" name="Rounded Rectangle 21"/>
          <p:cNvSpPr/>
          <p:nvPr/>
        </p:nvSpPr>
        <p:spPr>
          <a:xfrm>
            <a:off x="6878514" y="3617400"/>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Adding Widgets to App</a:t>
            </a:r>
          </a:p>
        </p:txBody>
      </p:sp>
      <p:sp>
        <p:nvSpPr>
          <p:cNvPr id="23" name="Rounded Rectangle 22"/>
          <p:cNvSpPr/>
          <p:nvPr/>
        </p:nvSpPr>
        <p:spPr>
          <a:xfrm>
            <a:off x="7335714" y="4200049"/>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Main event loop</a:t>
            </a:r>
          </a:p>
        </p:txBody>
      </p:sp>
      <p:sp>
        <p:nvSpPr>
          <p:cNvPr id="24" name="Title 1"/>
          <p:cNvSpPr txBox="1">
            <a:spLocks/>
          </p:cNvSpPr>
          <p:nvPr/>
        </p:nvSpPr>
        <p:spPr>
          <a:xfrm>
            <a:off x="1034561" y="931343"/>
            <a:ext cx="9905999" cy="58870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Example :</a:t>
            </a:r>
            <a:endParaRPr lang="en-US" b="1" dirty="0">
              <a:solidFill>
                <a:schemeClr val="bg1"/>
              </a:solidFill>
              <a:latin typeface="Segoe Script" panose="030B0504020000000003" pitchFamily="66" charset="0"/>
            </a:endParaRPr>
          </a:p>
        </p:txBody>
      </p:sp>
      <p:sp>
        <p:nvSpPr>
          <p:cNvPr id="25" name="Title 1"/>
          <p:cNvSpPr txBox="1">
            <a:spLocks/>
          </p:cNvSpPr>
          <p:nvPr/>
        </p:nvSpPr>
        <p:spPr>
          <a:xfrm>
            <a:off x="2032833" y="1707611"/>
            <a:ext cx="2738563" cy="294350"/>
          </a:xfrm>
          <a:prstGeom prst="rect">
            <a:avLst/>
          </a:prstGeom>
        </p:spPr>
        <p:txBody>
          <a:bodyPr>
            <a:normAutofit fontScale="40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Simple Tk Program</a:t>
            </a:r>
            <a:endParaRPr lang="en-US" b="1" dirty="0">
              <a:solidFill>
                <a:schemeClr val="bg1"/>
              </a:solidFill>
              <a:latin typeface="Segoe Script" panose="030B0504020000000003" pitchFamily="66" charset="0"/>
            </a:endParaRPr>
          </a:p>
        </p:txBody>
      </p:sp>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16"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3072467"/>
      </p:ext>
    </p:extLst>
  </p:cSld>
  <p:clrMapOvr>
    <a:masterClrMapping/>
  </p:clrMapOvr>
  <mc:AlternateContent xmlns:mc="http://schemas.openxmlformats.org/markup-compatibility/2006" xmlns:p14="http://schemas.microsoft.com/office/powerpoint/2010/main">
    <mc:Choice Requires="p14">
      <p:transition spd="slow" p14:dur="2000" advTm="19124"/>
    </mc:Choice>
    <mc:Fallback xmlns="">
      <p:transition spd="slow" advTm="19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19"/>
                </p:tgtEl>
              </p:cMediaNode>
            </p:audio>
          </p:childTnLst>
        </p:cTn>
      </p:par>
    </p:tnLst>
    <p:bldLst>
      <p:bldP spid="13" grpId="0" animBg="1"/>
      <p:bldP spid="14" grpId="0" animBg="1"/>
      <p:bldP spid="15" grpId="0" animBg="1"/>
      <p:bldP spid="17" grpId="0" animBg="1"/>
      <p:bldP spid="18" grpId="0" animBg="1"/>
      <p:bldP spid="20" grpId="0" animBg="1"/>
      <p:bldP spid="21" grpId="0" animBg="1"/>
      <p:bldP spid="22" grpId="0" animBg="1"/>
      <p:bldP spid="23"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9420" t="8820" r="8843" b="8577"/>
          <a:stretch/>
        </p:blipFill>
        <p:spPr>
          <a:xfrm>
            <a:off x="1312984" y="1897602"/>
            <a:ext cx="3695701" cy="3818889"/>
          </a:xfrm>
          <a:prstGeom prst="rect">
            <a:avLst/>
          </a:prstGeom>
        </p:spPr>
      </p:pic>
      <p:sp>
        <p:nvSpPr>
          <p:cNvPr id="13" name="Right Arrow 12"/>
          <p:cNvSpPr/>
          <p:nvPr/>
        </p:nvSpPr>
        <p:spPr>
          <a:xfrm>
            <a:off x="2787162" y="2178129"/>
            <a:ext cx="2523391"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ight Arrow 13"/>
          <p:cNvSpPr/>
          <p:nvPr/>
        </p:nvSpPr>
        <p:spPr>
          <a:xfrm>
            <a:off x="4674580" y="3627530"/>
            <a:ext cx="904099"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ight Brace 14"/>
          <p:cNvSpPr/>
          <p:nvPr/>
        </p:nvSpPr>
        <p:spPr>
          <a:xfrm>
            <a:off x="4535367" y="4180940"/>
            <a:ext cx="139213" cy="408645"/>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sp>
        <p:nvSpPr>
          <p:cNvPr id="17" name="Right Arrow 16"/>
          <p:cNvSpPr/>
          <p:nvPr/>
        </p:nvSpPr>
        <p:spPr>
          <a:xfrm>
            <a:off x="4739054" y="4222517"/>
            <a:ext cx="1242295"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 name="Right Arrow 17"/>
          <p:cNvSpPr/>
          <p:nvPr/>
        </p:nvSpPr>
        <p:spPr>
          <a:xfrm>
            <a:off x="2993048" y="5056671"/>
            <a:ext cx="3458086" cy="325316"/>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5378695" y="2178129"/>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Import Tk Modules</a:t>
            </a:r>
          </a:p>
        </p:txBody>
      </p:sp>
      <p:sp>
        <p:nvSpPr>
          <p:cNvPr id="21" name="Rounded Rectangle 20"/>
          <p:cNvSpPr/>
          <p:nvPr/>
        </p:nvSpPr>
        <p:spPr>
          <a:xfrm>
            <a:off x="5685804" y="3611583"/>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Create Main Window</a:t>
            </a:r>
          </a:p>
        </p:txBody>
      </p:sp>
      <p:sp>
        <p:nvSpPr>
          <p:cNvPr id="22" name="Rounded Rectangle 21"/>
          <p:cNvSpPr/>
          <p:nvPr/>
        </p:nvSpPr>
        <p:spPr>
          <a:xfrm>
            <a:off x="6135846" y="4225179"/>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Adding Widgets to App</a:t>
            </a:r>
          </a:p>
        </p:txBody>
      </p:sp>
      <p:sp>
        <p:nvSpPr>
          <p:cNvPr id="23" name="Rounded Rectangle 22"/>
          <p:cNvSpPr/>
          <p:nvPr/>
        </p:nvSpPr>
        <p:spPr>
          <a:xfrm>
            <a:off x="6588073" y="5056671"/>
            <a:ext cx="2813539" cy="32531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Main event loop</a:t>
            </a:r>
          </a:p>
        </p:txBody>
      </p:sp>
      <p:sp>
        <p:nvSpPr>
          <p:cNvPr id="24" name="Title 1"/>
          <p:cNvSpPr txBox="1">
            <a:spLocks/>
          </p:cNvSpPr>
          <p:nvPr/>
        </p:nvSpPr>
        <p:spPr>
          <a:xfrm>
            <a:off x="1034561" y="931343"/>
            <a:ext cx="9905999" cy="58870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smtClean="0">
                <a:solidFill>
                  <a:schemeClr val="bg1"/>
                </a:solidFill>
                <a:latin typeface="Segoe Script" panose="030B0504020000000003" pitchFamily="66" charset="0"/>
              </a:rPr>
              <a:t>Example :</a:t>
            </a:r>
            <a:endParaRPr lang="en-US" b="1" dirty="0">
              <a:solidFill>
                <a:schemeClr val="bg1"/>
              </a:solidFill>
              <a:latin typeface="Segoe Script" panose="030B0504020000000003" pitchFamily="66" charset="0"/>
            </a:endParaRPr>
          </a:p>
        </p:txBody>
      </p:sp>
      <p:sp>
        <p:nvSpPr>
          <p:cNvPr id="25" name="Title 1"/>
          <p:cNvSpPr txBox="1">
            <a:spLocks/>
          </p:cNvSpPr>
          <p:nvPr/>
        </p:nvSpPr>
        <p:spPr>
          <a:xfrm>
            <a:off x="1855570" y="1650236"/>
            <a:ext cx="2610527" cy="29435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1200" b="1" dirty="0" smtClean="0">
                <a:solidFill>
                  <a:schemeClr val="bg1"/>
                </a:solidFill>
                <a:latin typeface="Segoe Script" panose="030B0504020000000003" pitchFamily="66" charset="0"/>
              </a:rPr>
              <a:t>Tk Program Using Class</a:t>
            </a:r>
            <a:endParaRPr lang="en-US" sz="1200" b="1" dirty="0">
              <a:solidFill>
                <a:schemeClr val="bg1"/>
              </a:solidFill>
              <a:latin typeface="Segoe Script" panose="030B0504020000000003" pitchFamily="66" charset="0"/>
            </a:endParaRPr>
          </a:p>
        </p:txBody>
      </p:sp>
      <p:sp>
        <p:nvSpPr>
          <p:cNvPr id="16" name="Right Brace 15"/>
          <p:cNvSpPr/>
          <p:nvPr/>
        </p:nvSpPr>
        <p:spPr>
          <a:xfrm>
            <a:off x="4498001" y="3602723"/>
            <a:ext cx="139213" cy="408645"/>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sp>
        <p:nvSpPr>
          <p:cNvPr id="19" name="Right Brace 18"/>
          <p:cNvSpPr/>
          <p:nvPr/>
        </p:nvSpPr>
        <p:spPr>
          <a:xfrm>
            <a:off x="2825260" y="5056671"/>
            <a:ext cx="139213" cy="408645"/>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dirty="0">
              <a:ln/>
              <a:solidFill>
                <a:schemeClr val="accent4"/>
              </a:solidFill>
            </a:endParaRPr>
          </a:p>
        </p:txBody>
      </p:sp>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26"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pic>
        <p:nvPicPr>
          <p:cNvPr id="29" name="Audio 2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64733731"/>
      </p:ext>
    </p:extLst>
  </p:cSld>
  <p:clrMapOvr>
    <a:masterClrMapping/>
  </p:clrMapOvr>
  <mc:AlternateContent xmlns:mc="http://schemas.openxmlformats.org/markup-compatibility/2006" xmlns:p14="http://schemas.microsoft.com/office/powerpoint/2010/main">
    <mc:Choice Requires="p14">
      <p:transition spd="slow" p14:dur="2000" advTm="35149"/>
    </mc:Choice>
    <mc:Fallback xmlns="">
      <p:transition spd="slow" advTm="3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8" fill="hold" display="0">
                  <p:stCondLst>
                    <p:cond delay="indefinite"/>
                  </p:stCondLst>
                  <p:endCondLst>
                    <p:cond evt="onStopAudio" delay="0">
                      <p:tgtEl>
                        <p:sldTgt/>
                      </p:tgtEl>
                    </p:cond>
                  </p:endCondLst>
                </p:cTn>
                <p:tgtEl>
                  <p:spTgt spid="29"/>
                </p:tgtEl>
              </p:cMediaNode>
            </p:audio>
          </p:childTnLst>
        </p:cTn>
      </p:par>
    </p:tnLst>
    <p:bldLst>
      <p:bldP spid="13" grpId="0" animBg="1"/>
      <p:bldP spid="14" grpId="0" animBg="1"/>
      <p:bldP spid="15" grpId="0" animBg="1"/>
      <p:bldP spid="17" grpId="0" animBg="1"/>
      <p:bldP spid="18" grpId="0" animBg="1"/>
      <p:bldP spid="20" grpId="0" animBg="1"/>
      <p:bldP spid="21" grpId="0" animBg="1"/>
      <p:bldP spid="22" grpId="0" animBg="1"/>
      <p:bldP spid="23" grpId="0" animBg="1"/>
      <p:bldP spid="25" grpId="0"/>
      <p:bldP spid="16"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solidFill>
                  <a:schemeClr val="bg1"/>
                </a:solidFill>
                <a:latin typeface="Segoe Script" panose="030B0504020000000003" pitchFamily="66" charset="0"/>
                <a:cs typeface="Calibri" panose="020F0502020204030204" pitchFamily="34" charset="0"/>
              </a:rPr>
              <a:t>Labels </a:t>
            </a:r>
          </a:p>
          <a:p>
            <a:r>
              <a:rPr lang="en-US" b="1" dirty="0" smtClean="0">
                <a:solidFill>
                  <a:schemeClr val="bg1"/>
                </a:solidFill>
                <a:latin typeface="Segoe Script" panose="030B0504020000000003" pitchFamily="66" charset="0"/>
                <a:cs typeface="Calibri" panose="020F0502020204030204" pitchFamily="34" charset="0"/>
              </a:rPr>
              <a:t>Buttons</a:t>
            </a:r>
          </a:p>
          <a:p>
            <a:r>
              <a:rPr lang="en-US" b="1" dirty="0" smtClean="0">
                <a:solidFill>
                  <a:schemeClr val="bg1"/>
                </a:solidFill>
                <a:latin typeface="Segoe Script" panose="030B0504020000000003" pitchFamily="66" charset="0"/>
                <a:cs typeface="Calibri" panose="020F0502020204030204" pitchFamily="34" charset="0"/>
              </a:rPr>
              <a:t> Combo box</a:t>
            </a:r>
          </a:p>
          <a:p>
            <a:r>
              <a:rPr lang="en-US" b="1" dirty="0" smtClean="0">
                <a:solidFill>
                  <a:schemeClr val="bg1"/>
                </a:solidFill>
                <a:latin typeface="Segoe Script" panose="030B0504020000000003" pitchFamily="66" charset="0"/>
                <a:cs typeface="Calibri" panose="020F0502020204030204" pitchFamily="34" charset="0"/>
              </a:rPr>
              <a:t>Entry </a:t>
            </a:r>
          </a:p>
          <a:p>
            <a:r>
              <a:rPr lang="en-US" b="1" dirty="0" smtClean="0">
                <a:solidFill>
                  <a:schemeClr val="bg1"/>
                </a:solidFill>
                <a:latin typeface="Segoe Script" panose="030B0504020000000003" pitchFamily="66" charset="0"/>
                <a:cs typeface="Calibri" panose="020F0502020204030204" pitchFamily="34" charset="0"/>
              </a:rPr>
              <a:t>Radio Buttons </a:t>
            </a:r>
          </a:p>
          <a:p>
            <a:pPr marL="0" indent="0">
              <a:buNone/>
            </a:pPr>
            <a:r>
              <a:rPr lang="en-US" b="1" dirty="0">
                <a:solidFill>
                  <a:schemeClr val="bg1"/>
                </a:solidFill>
                <a:latin typeface="Segoe Script" panose="030B0504020000000003" pitchFamily="66" charset="0"/>
                <a:cs typeface="Calibri" panose="020F0502020204030204" pitchFamily="34" charset="0"/>
              </a:rPr>
              <a:t> </a:t>
            </a:r>
            <a:r>
              <a:rPr lang="en-US" b="1" dirty="0" smtClean="0">
                <a:solidFill>
                  <a:schemeClr val="bg1"/>
                </a:solidFill>
                <a:latin typeface="Segoe Script" panose="030B0504020000000003" pitchFamily="66" charset="0"/>
                <a:cs typeface="Calibri" panose="020F0502020204030204" pitchFamily="34" charset="0"/>
              </a:rPr>
              <a:t>                        and many more ……</a:t>
            </a:r>
          </a:p>
          <a:p>
            <a:pPr marL="914400" lvl="2" indent="0">
              <a:buNone/>
            </a:pPr>
            <a:endParaRPr lang="en-US" b="1" dirty="0">
              <a:solidFill>
                <a:schemeClr val="bg1"/>
              </a:solidFill>
              <a:latin typeface="Segoe Script" panose="030B0504020000000003" pitchFamily="66" charset="0"/>
              <a:cs typeface="Calibri" panose="020F0502020204030204" pitchFamily="34" charset="0"/>
            </a:endParaRPr>
          </a:p>
        </p:txBody>
      </p:sp>
      <p:sp>
        <p:nvSpPr>
          <p:cNvPr id="6" name="Title 1"/>
          <p:cNvSpPr>
            <a:spLocks noGrp="1"/>
          </p:cNvSpPr>
          <p:nvPr>
            <p:ph type="title"/>
          </p:nvPr>
        </p:nvSpPr>
        <p:spPr>
          <a:xfrm>
            <a:off x="1141412" y="1230923"/>
            <a:ext cx="8741141" cy="691900"/>
          </a:xfrm>
        </p:spPr>
        <p:txBody>
          <a:bodyPr/>
          <a:lstStyle/>
          <a:p>
            <a:r>
              <a:rPr lang="en-US" b="1" dirty="0" smtClean="0">
                <a:solidFill>
                  <a:schemeClr val="bg1"/>
                </a:solidFill>
                <a:latin typeface="Segoe Script" panose="030B0504020000000003" pitchFamily="66" charset="0"/>
              </a:rPr>
              <a:t>Basic Tkinter Widgets </a:t>
            </a:r>
            <a:endParaRPr lang="en-US" b="1" dirty="0">
              <a:solidFill>
                <a:schemeClr val="bg1"/>
              </a:solidFill>
              <a:latin typeface="Segoe Script" panose="030B0504020000000003" pitchFamily="66" charset="0"/>
            </a:endParaRP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2582" t="8066" r="12335" b="9310"/>
          <a:stretch/>
        </p:blipFill>
        <p:spPr>
          <a:xfrm>
            <a:off x="11168150" y="6255944"/>
            <a:ext cx="1023850" cy="591003"/>
          </a:xfrm>
          <a:prstGeom prst="rect">
            <a:avLst/>
          </a:prstGeom>
          <a:ln>
            <a:noFill/>
          </a:ln>
          <a:effectLst>
            <a:outerShdw blurRad="190500" algn="tl" rotWithShape="0">
              <a:srgbClr val="000000">
                <a:alpha val="70000"/>
              </a:srgbClr>
            </a:outerShdw>
          </a:effectLst>
        </p:spPr>
      </p:pic>
      <p:sp>
        <p:nvSpPr>
          <p:cNvPr id="7" name="Footer Placeholder 4"/>
          <p:cNvSpPr>
            <a:spLocks noGrp="1"/>
          </p:cNvSpPr>
          <p:nvPr>
            <p:ph type="ftr" sz="quarter" idx="11"/>
          </p:nvPr>
        </p:nvSpPr>
        <p:spPr>
          <a:xfrm>
            <a:off x="3237422" y="6481822"/>
            <a:ext cx="6239309" cy="365125"/>
          </a:xfrm>
        </p:spPr>
        <p:txBody>
          <a:bodyPr/>
          <a:lstStyle/>
          <a:p>
            <a:r>
              <a:rPr lang="en-US" dirty="0" smtClean="0"/>
              <a:t>M.ROHAN FAROOQUI - FAST National University of Computer &amp; Emerging Sciences </a:t>
            </a:r>
            <a:endParaRPr lang="en-US" dirty="0"/>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07923980"/>
      </p:ext>
    </p:extLst>
  </p:cSld>
  <p:clrMapOvr>
    <a:masterClrMapping/>
  </p:clrMapOvr>
  <mc:AlternateContent xmlns:mc="http://schemas.openxmlformats.org/markup-compatibility/2006" xmlns:p14="http://schemas.microsoft.com/office/powerpoint/2010/main">
    <mc:Choice Requires="p14">
      <p:transition spd="slow" p14:dur="2000" advTm="27528"/>
    </mc:Choice>
    <mc:Fallback xmlns="">
      <p:transition spd="slow" advTm="27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9|0.8|0.3|0.8|1.2"/>
</p:tagLst>
</file>

<file path=ppt/tags/tag10.xml><?xml version="1.0" encoding="utf-8"?>
<p:tagLst xmlns:a="http://schemas.openxmlformats.org/drawingml/2006/main" xmlns:r="http://schemas.openxmlformats.org/officeDocument/2006/relationships" xmlns:p="http://schemas.openxmlformats.org/presentationml/2006/main">
  <p:tag name="TIMING" val="|7.8|4.1|1.9|14.4|9.5|26.2"/>
</p:tagLst>
</file>

<file path=ppt/tags/tag11.xml><?xml version="1.0" encoding="utf-8"?>
<p:tagLst xmlns:a="http://schemas.openxmlformats.org/drawingml/2006/main" xmlns:r="http://schemas.openxmlformats.org/officeDocument/2006/relationships" xmlns:p="http://schemas.openxmlformats.org/presentationml/2006/main">
  <p:tag name="TIMING" val="|5.7|2"/>
</p:tagLst>
</file>

<file path=ppt/tags/tag2.xml><?xml version="1.0" encoding="utf-8"?>
<p:tagLst xmlns:a="http://schemas.openxmlformats.org/drawingml/2006/main" xmlns:r="http://schemas.openxmlformats.org/officeDocument/2006/relationships" xmlns:p="http://schemas.openxmlformats.org/presentationml/2006/main">
  <p:tag name="TIMING" val="|10.4|3.4|1.8|2.1|0.9|2.4|5.1"/>
</p:tagLst>
</file>

<file path=ppt/tags/tag3.xml><?xml version="1.0" encoding="utf-8"?>
<p:tagLst xmlns:a="http://schemas.openxmlformats.org/drawingml/2006/main" xmlns:r="http://schemas.openxmlformats.org/officeDocument/2006/relationships" xmlns:p="http://schemas.openxmlformats.org/presentationml/2006/main">
  <p:tag name="TIMING" val="|11.7|1.5|1.2|2.6"/>
</p:tagLst>
</file>

<file path=ppt/tags/tag4.xml><?xml version="1.0" encoding="utf-8"?>
<p:tagLst xmlns:a="http://schemas.openxmlformats.org/drawingml/2006/main" xmlns:r="http://schemas.openxmlformats.org/officeDocument/2006/relationships" xmlns:p="http://schemas.openxmlformats.org/presentationml/2006/main">
  <p:tag name="TIMING" val="|5.5|1.8|1.2|2.6"/>
</p:tagLst>
</file>

<file path=ppt/tags/tag5.xml><?xml version="1.0" encoding="utf-8"?>
<p:tagLst xmlns:a="http://schemas.openxmlformats.org/drawingml/2006/main" xmlns:r="http://schemas.openxmlformats.org/officeDocument/2006/relationships" xmlns:p="http://schemas.openxmlformats.org/presentationml/2006/main">
  <p:tag name="TIMING" val="|3.9|3.5|2.5|1.3|8.4"/>
</p:tagLst>
</file>

<file path=ppt/tags/tag6.xml><?xml version="1.0" encoding="utf-8"?>
<p:tagLst xmlns:a="http://schemas.openxmlformats.org/drawingml/2006/main" xmlns:r="http://schemas.openxmlformats.org/officeDocument/2006/relationships" xmlns:p="http://schemas.openxmlformats.org/presentationml/2006/main">
  <p:tag name="TIMING" val="|1.8|4.3|0.5|1|0.4|1.6|1.1|1|1.2"/>
</p:tagLst>
</file>

<file path=ppt/tags/tag7.xml><?xml version="1.0" encoding="utf-8"?>
<p:tagLst xmlns:a="http://schemas.openxmlformats.org/drawingml/2006/main" xmlns:r="http://schemas.openxmlformats.org/officeDocument/2006/relationships" xmlns:p="http://schemas.openxmlformats.org/presentationml/2006/main">
  <p:tag name="TIMING" val="|3.3|8.6|0.7|2.6|0.8|2|0.6|1.3|0.4"/>
</p:tagLst>
</file>

<file path=ppt/tags/tag8.xml><?xml version="1.0" encoding="utf-8"?>
<p:tagLst xmlns:a="http://schemas.openxmlformats.org/drawingml/2006/main" xmlns:r="http://schemas.openxmlformats.org/officeDocument/2006/relationships" xmlns:p="http://schemas.openxmlformats.org/presentationml/2006/main">
  <p:tag name="TIMING" val="|3.9|3.5|1.6|1.3|3.1|1.9"/>
</p:tagLst>
</file>

<file path=ppt/tags/tag9.xml><?xml version="1.0" encoding="utf-8"?>
<p:tagLst xmlns:a="http://schemas.openxmlformats.org/drawingml/2006/main" xmlns:r="http://schemas.openxmlformats.org/officeDocument/2006/relationships" xmlns:p="http://schemas.openxmlformats.org/presentationml/2006/main">
  <p:tag name="TIMING" val="|4|10.7|1.1|2.2|5.5|3.8|4.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1500</TotalTime>
  <Words>719</Words>
  <Application>Microsoft Office PowerPoint</Application>
  <PresentationFormat>Widescreen</PresentationFormat>
  <Paragraphs>145</Paragraphs>
  <Slides>19</Slides>
  <Notes>13</Notes>
  <HiddenSlides>8</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Segoe Script</vt:lpstr>
      <vt:lpstr>Trebuchet MS</vt:lpstr>
      <vt:lpstr>Tw Cen MT</vt:lpstr>
      <vt:lpstr>Circuit</vt:lpstr>
      <vt:lpstr>Tkinter </vt:lpstr>
      <vt:lpstr>PowerPoint Presentation</vt:lpstr>
      <vt:lpstr>PowerPoint Presentation</vt:lpstr>
      <vt:lpstr>PowerPoint Presentation</vt:lpstr>
      <vt:lpstr>PowerPoint Presentation</vt:lpstr>
      <vt:lpstr>Structure of Tkinter Program</vt:lpstr>
      <vt:lpstr>PowerPoint Presentation</vt:lpstr>
      <vt:lpstr>PowerPoint Presentation</vt:lpstr>
      <vt:lpstr>Basic Tkinter Widgets </vt:lpstr>
      <vt:lpstr>PowerPoint Presentation</vt:lpstr>
      <vt:lpstr>The END </vt:lpstr>
      <vt:lpstr>PowerPoint Presentation</vt:lpstr>
      <vt:lpstr>Pros &amp; Cons</vt:lpstr>
      <vt:lpstr>Tkinter  OVerview</vt:lpstr>
      <vt:lpstr>PowerPoint Presentation</vt:lpstr>
      <vt:lpstr>PowerPoint Presentation</vt:lpstr>
      <vt:lpstr>PowerPoint Presentation</vt:lpstr>
      <vt:lpstr>What is CLI?</vt:lpstr>
      <vt:lpstr>What is GUI?</vt:lpstr>
    </vt:vector>
  </TitlesOfParts>
  <Company>FAST-NUCES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Tkinter</dc:title>
  <dc:creator>Microsoft account</dc:creator>
  <cp:lastModifiedBy>M.ROHAN FAROOQUI</cp:lastModifiedBy>
  <cp:revision>305</cp:revision>
  <dcterms:created xsi:type="dcterms:W3CDTF">2020-08-27T10:36:11Z</dcterms:created>
  <dcterms:modified xsi:type="dcterms:W3CDTF">2021-03-15T04:48:33Z</dcterms:modified>
</cp:coreProperties>
</file>